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49" r:id="rId5"/>
    <p:sldId id="469" r:id="rId6"/>
    <p:sldId id="451" r:id="rId7"/>
    <p:sldId id="470" r:id="rId8"/>
    <p:sldId id="471" r:id="rId9"/>
    <p:sldId id="472" r:id="rId10"/>
    <p:sldId id="473" r:id="rId11"/>
    <p:sldId id="474" r:id="rId12"/>
    <p:sldId id="478" r:id="rId13"/>
    <p:sldId id="475" r:id="rId14"/>
    <p:sldId id="477" r:id="rId15"/>
    <p:sldId id="476" r:id="rId16"/>
    <p:sldId id="42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  <a:srgbClr val="941651"/>
    <a:srgbClr val="FFFD78"/>
    <a:srgbClr val="76D6FF"/>
    <a:srgbClr val="FF85FF"/>
    <a:srgbClr val="FF2F92"/>
    <a:srgbClr val="8EFA00"/>
    <a:srgbClr val="FF7E79"/>
    <a:srgbClr val="FF9300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1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184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11/7/22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9:26:4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24575,'52'42'0,"15"6"0,19 10 0,-17-14 0,8 5 0,7 3 0,3 1-1478,-12-9 0,4 3 1,2 0-1,4 1 1,1 1-1,2 0 1478,-9-6 0,1 1 0,3 1 0,1 0 0,1 0 0,1 0 0,1 0 0,-1 0-307,-4-2 0,1-1 1,1 1-1,0 0 1,1 0-1,0 0 1,0-1-1,-1 1 0,0 0 307,-1-1 0,0 0 0,0 0 0,0 1 0,-1-1 0,0 0 0,0 0 0,-1 0 0,-1 0 0,5 2 0,-1 1 0,0-1 0,-1 0 0,-1 1 0,0-1 0,-3 0 0,0 0 16,1 3 1,0 0 0,-2-1 0,-2 1 0,0-1 0,-2 1 0,-2-1-17,3 3 0,-2 1 0,-1-1 0,-1 0 0,-2-1 0,0 1-204,7 5 1,-2 1 0,0-1 0,-2-1 0,0 0 203,10 7 0,-2 0 0,0-1 0,-3-3 511,-7-7 1,-2-2 0,-1-1 0,-2-2-512,9 5 0,-2-2 0,-4-2 2062,18 10 1,-4-3-2063,-14-7 0,-3-2 1533,-8-4 0,-2-2-1533,-2-4 0,0-3 1098,-5-4 0,-2-3-1098,27 8 1090,-28-14-1090,-22-8 0,-16-5 0,-6-3 0,-7-11 0,4 8 0,-4-8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09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24575,'65'-1'0,"-1"0"0,20 1 0,11 0 0,8-1 0,-20 0 0,6 1 0,3-1 0,2-1 0,0 1-883,-7-1 0,1 1 0,2-1 0,0 0 0,-1-1 0,-2 1 883,9-2 0,1 1 0,-2-1 0,-3 0 0,-7-1 531,20-1 0,-8-1 0,-13 0-531,-14-1 0,-15 1 214,-22 0 1,-31 6-1,-2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1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 24575,'92'-16'0,"-35"8"0,3 1 0,14-1 0,2 2 0,-3 1 0,-3 1 0,-9 1 0,-7 2 0,3 0 0,-24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2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4 344 24575,'0'10'0,"0"4"0,-1 10 0,0 6 0,1 1 0,-1-8 0,4-20 0,7-29 0,9-26 0,8-15 0,1 1 0,-1 11 0,-3 10 0,-3 7 0,2 5 0,6 6 0,3 3 0,-1 6 0,-7 5 0,-10 6 0,-7 3 0,-5 2 0,0 1 0,-2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4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344 0 24575,'-35'18'0,"-15"11"0,-17 15 0,-3 12 0,13 2 0,21-10 0,15-11 0,15-15 0,4-7 0,3-4 0,5-3 0,12 1 0,18 1 0,14 2 0,6-1 0,-21-6 0,-7-7 0,-16-14 0,3-11 0,4-11 0,0-3 0,-2 2 0,-1 5 0,-6 12 0,-4 10 0,-1 3 0,-3 10 0,2 2 0,-1 11 0,4 12 0,3 10 0,1 4 0,0-3 0,-3-8 0,-2-11 0,0-6 0,9-8 0,21-2 0,12-1 0,-1 0 0,-17 0 0,-22-1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5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405 0 24575,'-52'23'0,"-12"7"0,-16 12 0,2 5 0,16 1 0,23-12 0,18-12 0,13-9 0,7-3 0,4 0 0,5-1 0,14-3 0,32-8 0,34-10 0,-35 0 0,2-3 0,-1-2 0,-2-2 0,27-18 0,-29 5 0,-22 8 0,-17 6 0,-8 12 0,-5 17 0,-13 34 0,-19 42 0,2-15 0,-4 7 0,6-15 0,-3 2 0,0 2 0,-2 1 0,0 0 0,1-2 0,-11 24 0,3-8 0,13-29 0,5-8 0,2-6 0,19-59 0,13-33 0,7-15 0,9-5 0,9 21 0,3 9 0,-2 10 0,-14 14 0,-8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6.6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1 24575,'-7'24'0,"-2"11"0,-3 7 0,0 4 0,5-13 0,3-12 0,2-12 0,1-7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7.9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307 0 22508,'-21'73'0,"4"-16"0,-2 6 0,-5 17 0,-1 6 0,5-15 0,-1 4 0,0 0 0,1 0 0,1 2 0,1-1 0,2-4 0,2 0 0,1-3 503,-1 19 0,3-5-503,5-17 0,2-6 347,1 17-347,3-38 176,1-23-176,10-8 538,19 11-538,16 3 0,1 1 0,-13-10 0,-21-11 0,-11-2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8.6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24575,'22'-2'0,"16"-2"0,14-3 0,11-4 0,-5-4 0,-16 0 0,-11-1 0,-10 0 0,-5-6 0,-3-8 0,-4-3 0,-4 2 0,-3 6 0,-3 9 0,1 9 0,-1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19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1 24575,'-16'17'0,"-2"1"0,-2 1 0,5-6 0,5-5 0,7-5 0,2 0 0,0 5 0,0 11 0,1 5 0,1 5 0,4-2 0,7 0 0,5-1 0,5-3 0,3-4 0,-2-6 0,1-3 0,14 2 0,29 5 0,20 3 0,-2-3 0,-31-7 0,-29-7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21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 24575,'4'0'0,"5"-1"0,11 0 0,7-2 0,1-1 0,-9 2 0,-11 0 0,-6 2 0,0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9:26:42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4032 24575,'55'-41'0,"12"-6"0,14-10 0,-20 14 0,6-3 0,4-3 0,3-2-1296,-1 1 0,4-2 0,3-1 0,1-1 0,1 0 1296,-8 6 0,3-2 0,0 0 0,1 0 0,0 1 0,-1-1 0,1 1 0,0-1 0,0 1 0,0 0 0,0-1 0,-1 0 0,-2 2 0,0-1 0,0 0 0,-1-1 0,-1 1 0,0-1 0,-4 1 0,0-1 0,-1 1 0,-1-1 0,0 0 0,-1-1-184,11-11 0,0 0 0,-2-1 0,-1 0 1,-1 0 183,-5 4 0,-1 0 0,-1-1 0,-2 2 0,0 0 129,7-7 0,0 0 0,-3 2 0,-1 2-129,-7 8 0,-2 1 0,-2 3 0,-1 1-43,6-3 1,-3 3 0,-1 2 42,16-10 0,-1 2 0,0 4 0,1 2 0,4-3 0,2 1 0,-22 14 0,0-1 0,2 0 0,0-2 0,2 0 0,-2-1 0,0 2 0,-1 0 0,-1 0 0,24-18 0,-3 1 1410,-10 6 1,-4 1-1411,-11 9 0,-6 2 2562,15-16-2562,-29 24 359,-17 15 0,-9 8 0,-4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24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9:29:08.5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2866 24575,'5'69'0,"1"28"0,-2-31 0,1 2 0,1 1 0,2-3 0,0-11 0,0-5 0,7 14 0,-4-36 0,-5-19 0,2-9 0,21-6 0,57-18 0,-31 6 0,10-4 0,6-4-1293,9-3 1,8-4 0,7-3-1,9-2 1293,-32 12 0,3-2 0,5 0 0,3-2 0,2-1 0,4 0 0,2-1 0,2-1 0,2 1-363,-14 5 1,1-1 0,3-1 0,1 0 0,2 0-1,2 0 1,1-1 0,2 0 0,1-1 0,2 0-1,1 1 1,1-1 0,1 0 0,1 0 362,-13 4 0,0 0 0,2 0 0,2 0 0,0 0 0,1-1 0,2 0 0,0 0 0,1 0 0,1 0 0,1 0 0,1 0 0,0 0 0,0-1 0,1 1 0,1 0 0,0 0 0,0 0 0,0 0 0,0 0-136,-11 3 0,1 0 1,1 0-1,0 0 0,0 0 1,1 0-1,1 0 0,0 0 1,0-1-1,1 1 0,0 0 1,1 0-1,0 0 0,0 0 1,0 0-1,0 0 0,1 0 1,-1 0-1,1 0 0,-1 1 1,1 0-1,-1 0 0,1 0 1,-1 0-1,0 0 136,-1 2 0,-1-1 0,1 0 0,0 0 0,1 1 0,0-1 0,0 1 0,0-1 0,0 1 0,0 0 0,1 0 0,-1 0 0,0 0 0,1 0 0,-1 1 0,0-1 0,0 1 0,0 0 0,-1 0 0,0 0 0,0 1 0,0-1 0,-1 1 0,0 0 0,-1 0 0,0 0-99,5-1 0,1 1 1,-1-1-1,0 1 1,1 0-1,-1-1 0,0 1 1,0 1-1,0-1 1,-1 1-1,0-1 1,0 1-1,-1 0 0,-1 1 1,1-1-1,-2 1 1,0 1-1,-1-1 0,-1 1 1,0 0-1,-1 0 1,-1 1-1,-1 0 99,13-2 0,1 0 0,-1 0 0,0 1 0,-1 0 0,-1 1 0,0 0 0,-1 0 0,-2 0 0,-1 1 0,-1 0 0,-2 1 0,-3 0 0,-1 1 0,-2 0 0,-3 0 0,-2 1 0,25-4 0,-2 1 0,-4 0 0,-2 2 0,-5 0 0,-2 0 0,-5 2 0,-4 1 0,-4 0 0,21 0 0,-1-1 0,1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5:55.9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486 0 24575,'-12'29'0,"-10"27"0,3-9 0,-2 5 0,-5 15 0,-2 5 0,-6 13 0,-1 1 0,0 1 0,0-2 0,3-6 0,1-3 0,3-8 0,1-4 0,6-12 0,2-3 0,-11 27 0,11-25 0,11-26 0,5-16 0,3-18 0,3-57 0,0 12 0,2-6 0,4-12 0,1-3 0,2-9 0,1 1 0,0 12 0,1 3 0,-2 7 0,1 3 0,11-39 0,4 27 0,11 9 0,11 5 0,8 6 0,4 12 0,4 15 0,15 12 0,17 12 0,-41 4 0,-1 1 0,-4 0 0,-4 2 0,21 7 0,-29-1 0,-20 0 0,-3-1 0,-3 3 0,-10 4 0,-27 20 0,-46 25 0,9-20 0,-9 1 0,-7 2 0,-3-3 0,5-6 0,2-5 0,17-9 0,6-4 0,0-5 0,26-11 0,15-4 0,7 0 0,10 14 0,25 29 0,-1-6 0,3 5 0,9 9 0,2 2 0,1 1 0,-2 1 0,-6-6 0,-4-3 0,10 22 0,-20-24 0,-16-25 0,-8-15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5:56.8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143 0 24575,'-32'89'0,"1"-1"0,5-14 0,5-5 0,6-14 0,6-18 0,5-16 0,1-12 0,2-7 0,1-2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5:58.1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633 1 24575,'-44'17'0,"-7"6"0,-11 11 0,4 5 0,20-4 0,11-6 0,13-9 0,9-6 0,11 0 0,14 1 0,17 0 0,12-3 0,-3-9 0,-11-8 0,-16-11 0,-8-10 0,-1-5 0,-3 3 0,-2 5 0,-1 7 0,-2 6 0,-1 6 0,-1 34 0,-6 17 0,-3 2 0,-4 7 0,-8 13 0,-4 4 0,-12 13 0,-5 2 0,11-28 0,-1-1 0,-2-1 0,-17 18 0,-1-6 0,4-16 0,0-9 0,-25 10 0,31-33 0,21-24 0,23-25 0,4-13 0,6-10 0,9-3 0,7 8 0,-11 19 0,-3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5:59.3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1 24575,'-1'7'0,"-2"5"0,-1 4 0,0 5 0,0 2 0,0-4 0,2-2 0,1-5 0,0-4 0,1-1 0,-2 4 0,-2 8 0,0 7 0,0 3 0,1-7 0,1-8 0,2-8 0,0-4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01.1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228 978 24575,'-19'6'0,"-12"5"0,-11 7 0,-5 8 0,10 0 0,11 0 0,11-2 0,8-6 0,5-3 0,0-5 0,3-5 0,1-3 0,7 1 0,22 5 0,17 1 0,9 0 0,0-6 0,-16-12 0,-8-12 0,-6-13 0,-6-13 0,-2-17 0,-5-11 0,-4-16 0,-1-8 0,-6 49 0,0-1 0,-1-5 0,0-1 0,-1 0 0,1 0 0,-1-2 0,0 0 0,0 3 0,0 1 0,0-34 0,1 23 0,0 29 0,-1 30 0,-1 36 0,-1 48 0,-1-18 0,0 6 0,0 17 0,-1 6 0,0-20 0,1 3 0,0-1 0,0 1 0,0-1 0,1-1 0,1 26 0,1-6 0,2-18 0,2-8 0,10 15 0,16-18 0,-14-32 0,11-1 0,-19-24 0,9 0 0,20 0 0,31 3 0,-17 0 0,4 2 0,12 4 0,2 2 0,0 4 0,-2 1 0,-11-1 0,-5 0 0,9 6 0,-37-12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8T06:46:09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368 1 24575,'-14'51'0,"-1"0"0,-5 26 0,-2 10 0,0-7 0,-1 6 0,0 2-616,3-14 1,-1 1 0,1 1-1,0-1 616,-4 21 0,0-2 0,3-3 0,2-11 0,2-3 0,3-5 393,0 4 0,5-10-393,4 3 0,5-43 0,0-29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16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21" Type="http://schemas.openxmlformats.org/officeDocument/2006/relationships/image" Target="../media/image31.png"/><Relationship Id="rId34" Type="http://schemas.openxmlformats.org/officeDocument/2006/relationships/customXml" Target="../ink/ink19.xml"/><Relationship Id="rId7" Type="http://schemas.openxmlformats.org/officeDocument/2006/relationships/image" Target="../media/image24.png"/><Relationship Id="rId12" Type="http://schemas.openxmlformats.org/officeDocument/2006/relationships/customXml" Target="../ink/ink8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11" Type="http://schemas.openxmlformats.org/officeDocument/2006/relationships/image" Target="../media/image26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39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10" Type="http://schemas.openxmlformats.org/officeDocument/2006/relationships/customXml" Target="../ink/ink7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4.xml"/><Relationship Id="rId9" Type="http://schemas.openxmlformats.org/officeDocument/2006/relationships/image" Target="../media/image25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4.png"/><Relationship Id="rId30" Type="http://schemas.openxmlformats.org/officeDocument/2006/relationships/customXml" Target="../ink/ink17.xml"/><Relationship Id="rId35" Type="http://schemas.openxmlformats.org/officeDocument/2006/relationships/image" Target="../media/image38.png"/><Relationship Id="rId8" Type="http://schemas.openxmlformats.org/officeDocument/2006/relationships/customXml" Target="../ink/ink6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11 – Clean Code – </a:t>
            </a:r>
            <a:r>
              <a:rPr lang="en-US" dirty="0" err="1"/>
              <a:t>Liskov</a:t>
            </a:r>
            <a:r>
              <a:rPr lang="en-US" dirty="0"/>
              <a:t> Substitution Principle (LSP)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0DBD-4FB1-3F5E-B25A-31529611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Integer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583C8-E1BA-4E65-F422-2BCD432D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700808"/>
            <a:ext cx="2270819" cy="4342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D2B36-E703-7388-FFDF-D16759A4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263" y="1700808"/>
            <a:ext cx="2715877" cy="4015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E969C-B266-808C-3EDE-CB8D8E27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168" y="1124744"/>
            <a:ext cx="4417623" cy="301039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B5E1237-376A-9EAC-0BD9-5998E38A38C9}"/>
              </a:ext>
            </a:extLst>
          </p:cNvPr>
          <p:cNvSpPr/>
          <p:nvPr/>
        </p:nvSpPr>
        <p:spPr>
          <a:xfrm>
            <a:off x="2999656" y="3429000"/>
            <a:ext cx="792088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1EEDE6E-D4EF-A376-FB35-92D17F0BB09C}"/>
              </a:ext>
            </a:extLst>
          </p:cNvPr>
          <p:cNvSpPr/>
          <p:nvPr/>
        </p:nvSpPr>
        <p:spPr>
          <a:xfrm>
            <a:off x="6883317" y="3429000"/>
            <a:ext cx="792088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DC8DA-5E66-65C4-9E3F-438A242332BD}"/>
              </a:ext>
            </a:extLst>
          </p:cNvPr>
          <p:cNvSpPr txBox="1"/>
          <p:nvPr/>
        </p:nvSpPr>
        <p:spPr>
          <a:xfrm>
            <a:off x="8544272" y="679200"/>
            <a:ext cx="178125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 err="1">
                <a:solidFill>
                  <a:schemeClr val="tx2"/>
                </a:solidFill>
              </a:rPr>
              <a:t>Stackoverflow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8240B-9B55-CD65-BB3A-7A39670BCC78}"/>
              </a:ext>
            </a:extLst>
          </p:cNvPr>
          <p:cNvSpPr txBox="1"/>
          <p:nvPr/>
        </p:nvSpPr>
        <p:spPr>
          <a:xfrm>
            <a:off x="7464072" y="4397758"/>
            <a:ext cx="4248552" cy="535531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This makes perfect sense in the real world but no sense at all inside a computer</a:t>
            </a:r>
          </a:p>
        </p:txBody>
      </p:sp>
    </p:spTree>
    <p:extLst>
      <p:ext uri="{BB962C8B-B14F-4D97-AF65-F5344CB8AC3E}">
        <p14:creationId xmlns:p14="http://schemas.microsoft.com/office/powerpoint/2010/main" val="13537066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D879B-54F5-0A93-631B-B905C7D0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spot LSP Violations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2F20F-0EB0-4C70-72F3-8E24BFA3C6EE}"/>
              </a:ext>
            </a:extLst>
          </p:cNvPr>
          <p:cNvSpPr txBox="1"/>
          <p:nvPr/>
        </p:nvSpPr>
        <p:spPr>
          <a:xfrm>
            <a:off x="551385" y="1700808"/>
            <a:ext cx="113053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If the base class does something, the derived class does should do it to and does it in a way that does not violate the expectations of the callers.</a:t>
            </a: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A subtype can do more than it’s parent type, but can never do less. Finding f() {} is often suspicious so is when the derived function just throws an exception.</a:t>
            </a: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The presence of the if </a:t>
            </a:r>
            <a:r>
              <a:rPr lang="en-US" sz="2000" dirty="0" err="1">
                <a:solidFill>
                  <a:schemeClr val="tx2"/>
                </a:solidFill>
              </a:rPr>
              <a:t>instanceof</a:t>
            </a:r>
            <a:r>
              <a:rPr lang="en-US" sz="2000" dirty="0">
                <a:solidFill>
                  <a:schemeClr val="tx2"/>
                </a:solidFill>
              </a:rPr>
              <a:t>  statement. </a:t>
            </a:r>
            <a:r>
              <a:rPr lang="en-US" sz="2000" dirty="0">
                <a:solidFill>
                  <a:schemeClr val="tx2"/>
                </a:solidFill>
                <a:highlight>
                  <a:srgbClr val="FFFF00"/>
                </a:highlight>
              </a:rPr>
              <a:t>Rule… you are allowed to check the type of an instance if you already know what type it is.</a:t>
            </a: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457200" indent="-4572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If instance of only really becomes a problem if there is an else as well.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E225F-1BE3-440D-AEE1-64973402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36" y="4444964"/>
            <a:ext cx="2982590" cy="13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716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5263-7CE8-9E69-3D7E-A89037AF4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1E98C-B620-5CF0-6509-CC8301665BF5}"/>
              </a:ext>
            </a:extLst>
          </p:cNvPr>
          <p:cNvSpPr txBox="1"/>
          <p:nvPr/>
        </p:nvSpPr>
        <p:spPr>
          <a:xfrm>
            <a:off x="365264" y="1844244"/>
            <a:ext cx="5112568" cy="4401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public class </a:t>
            </a:r>
            <a:r>
              <a:rPr lang="en-GB" sz="1400" dirty="0" err="1">
                <a:effectLst/>
              </a:rPr>
              <a:t>ListTypes</a:t>
            </a:r>
            <a:r>
              <a:rPr lang="en-GB" sz="1400" dirty="0">
                <a:effectLst/>
              </a:rPr>
              <a:t> {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public static void main(String[] </a:t>
            </a:r>
            <a:r>
              <a:rPr lang="en-GB" sz="1400" dirty="0" err="1">
                <a:effectLst/>
              </a:rPr>
              <a:t>args</a:t>
            </a:r>
            <a:r>
              <a:rPr lang="en-GB" sz="1400" dirty="0">
                <a:effectLst/>
              </a:rPr>
              <a:t>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List&lt;Circle&gt; circles = new ArrayList&lt;&gt;();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circles.</a:t>
            </a:r>
            <a:r>
              <a:rPr lang="en-GB" sz="1400" dirty="0" err="1"/>
              <a:t>add</a:t>
            </a:r>
            <a:r>
              <a:rPr lang="en-GB" sz="1400" dirty="0">
                <a:effectLst/>
              </a:rPr>
              <a:t>(new Circle());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produceStuff</a:t>
            </a:r>
            <a:r>
              <a:rPr lang="en-GB" sz="1400" dirty="0">
                <a:effectLst/>
              </a:rPr>
              <a:t>(circles);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List&lt;</a:t>
            </a:r>
            <a:r>
              <a:rPr lang="en-GB" sz="1400" i="1" dirty="0">
                <a:effectLst/>
              </a:rPr>
              <a:t>Blob</a:t>
            </a:r>
            <a:r>
              <a:rPr lang="en-GB" sz="1400" dirty="0">
                <a:effectLst/>
              </a:rPr>
              <a:t>&gt; blobs = new ArrayList&lt;&gt;();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blobs.</a:t>
            </a:r>
            <a:r>
              <a:rPr lang="en-GB" sz="1400" dirty="0" err="1"/>
              <a:t>add</a:t>
            </a:r>
            <a:r>
              <a:rPr lang="en-GB" sz="1400" dirty="0">
                <a:effectLst/>
              </a:rPr>
              <a:t>(new Circle());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consumeStuff</a:t>
            </a:r>
            <a:r>
              <a:rPr lang="en-GB" sz="1400" dirty="0">
                <a:effectLst/>
              </a:rPr>
              <a:t>(blobs);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private static void </a:t>
            </a:r>
            <a:r>
              <a:rPr lang="en-GB" sz="1400" dirty="0" err="1">
                <a:effectLst/>
              </a:rPr>
              <a:t>produceStuff</a:t>
            </a:r>
            <a:r>
              <a:rPr lang="en-GB" sz="1400" dirty="0">
                <a:effectLst/>
              </a:rPr>
              <a:t>(List&lt;? extends </a:t>
            </a:r>
            <a:r>
              <a:rPr lang="en-GB" sz="1400" i="1" dirty="0">
                <a:effectLst/>
              </a:rPr>
              <a:t>Shape</a:t>
            </a:r>
            <a:r>
              <a:rPr lang="en-GB" sz="1400" dirty="0">
                <a:effectLst/>
              </a:rPr>
              <a:t>&gt; l)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l.</a:t>
            </a:r>
            <a:r>
              <a:rPr lang="en-GB" sz="1400" dirty="0" err="1"/>
              <a:t>forEach</a:t>
            </a:r>
            <a:r>
              <a:rPr lang="en-GB" sz="1400" dirty="0">
                <a:effectLst/>
              </a:rPr>
              <a:t>(s </a:t>
            </a:r>
            <a:r>
              <a:rPr lang="en-GB" sz="1400" dirty="0"/>
              <a:t>-&gt; </a:t>
            </a:r>
            <a:r>
              <a:rPr lang="en-GB" sz="1400" dirty="0" err="1">
                <a:effectLst/>
              </a:rPr>
              <a:t>System.out.</a:t>
            </a:r>
            <a:r>
              <a:rPr lang="en-GB" sz="1400" dirty="0" err="1"/>
              <a:t>println</a:t>
            </a:r>
            <a:r>
              <a:rPr lang="en-GB" sz="1400" dirty="0">
                <a:effectLst/>
              </a:rPr>
              <a:t>(</a:t>
            </a:r>
            <a:r>
              <a:rPr lang="en-GB" sz="1400" dirty="0" err="1">
                <a:effectLst/>
              </a:rPr>
              <a:t>s.</a:t>
            </a:r>
            <a:r>
              <a:rPr lang="en-GB" sz="1400" dirty="0" err="1"/>
              <a:t>whatAmI</a:t>
            </a:r>
            <a:r>
              <a:rPr lang="en-GB" sz="1400" dirty="0">
                <a:effectLst/>
              </a:rPr>
              <a:t>()));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private static void </a:t>
            </a:r>
            <a:r>
              <a:rPr lang="en-GB" sz="1400" dirty="0" err="1">
                <a:effectLst/>
              </a:rPr>
              <a:t>consumeStuff</a:t>
            </a:r>
            <a:r>
              <a:rPr lang="en-GB" sz="1400" dirty="0">
                <a:effectLst/>
              </a:rPr>
              <a:t>(List&lt;? super </a:t>
            </a:r>
            <a:r>
              <a:rPr lang="en-GB" sz="1400" i="1" dirty="0">
                <a:effectLst/>
              </a:rPr>
              <a:t>Shape</a:t>
            </a:r>
            <a:r>
              <a:rPr lang="en-GB" sz="1400" dirty="0">
                <a:effectLst/>
              </a:rPr>
              <a:t>&gt; l)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</a:t>
            </a:r>
            <a:r>
              <a:rPr lang="en-GB" sz="1400" dirty="0" err="1">
                <a:effectLst/>
              </a:rPr>
              <a:t>l.</a:t>
            </a:r>
            <a:r>
              <a:rPr lang="en-GB" sz="1400" dirty="0" err="1"/>
              <a:t>add</a:t>
            </a:r>
            <a:r>
              <a:rPr lang="en-GB" sz="1400" dirty="0">
                <a:effectLst/>
              </a:rPr>
              <a:t>(new Square());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}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CA798-BF4C-A3C6-59BC-784C8F074880}"/>
              </a:ext>
            </a:extLst>
          </p:cNvPr>
          <p:cNvSpPr txBox="1"/>
          <p:nvPr/>
        </p:nvSpPr>
        <p:spPr>
          <a:xfrm>
            <a:off x="7104112" y="1844244"/>
            <a:ext cx="3528392" cy="41857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abstract class </a:t>
            </a:r>
            <a:r>
              <a:rPr lang="en-GB" sz="1400" i="1" dirty="0">
                <a:effectLst/>
              </a:rPr>
              <a:t>Blob </a:t>
            </a:r>
            <a:r>
              <a:rPr lang="en-GB" sz="1400" dirty="0">
                <a:effectLst/>
              </a:rPr>
              <a:t>{}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abstract class </a:t>
            </a:r>
            <a:r>
              <a:rPr lang="en-GB" sz="1400" i="1" dirty="0">
                <a:effectLst/>
              </a:rPr>
              <a:t>Shape </a:t>
            </a:r>
            <a:r>
              <a:rPr lang="en-GB" sz="1400" dirty="0">
                <a:effectLst/>
              </a:rPr>
              <a:t>extends </a:t>
            </a:r>
            <a:r>
              <a:rPr lang="en-GB" sz="1400" i="1" dirty="0">
                <a:effectLst/>
              </a:rPr>
              <a:t>Blob </a:t>
            </a:r>
            <a:r>
              <a:rPr lang="en-GB" sz="1400" dirty="0">
                <a:effectLst/>
              </a:rPr>
              <a:t>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abstract String </a:t>
            </a:r>
            <a:r>
              <a:rPr lang="en-GB" sz="1400" dirty="0" err="1">
                <a:effectLst/>
              </a:rPr>
              <a:t>whatAmI</a:t>
            </a:r>
            <a:r>
              <a:rPr lang="en-GB" sz="1400" dirty="0">
                <a:effectLst/>
              </a:rPr>
              <a:t>();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class Circle extends </a:t>
            </a:r>
            <a:r>
              <a:rPr lang="en-GB" sz="1400" i="1" dirty="0">
                <a:effectLst/>
              </a:rPr>
              <a:t>Shape </a:t>
            </a:r>
            <a:r>
              <a:rPr lang="en-GB" sz="1400" dirty="0">
                <a:effectLst/>
              </a:rPr>
              <a:t>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@Override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String </a:t>
            </a:r>
            <a:r>
              <a:rPr lang="en-GB" sz="1400" dirty="0" err="1">
                <a:effectLst/>
              </a:rPr>
              <a:t>whatAmI</a:t>
            </a:r>
            <a:r>
              <a:rPr lang="en-GB" sz="1400" dirty="0">
                <a:effectLst/>
              </a:rPr>
              <a:t>()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return "circle";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}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br>
              <a:rPr lang="en-GB" sz="1400" dirty="0">
                <a:effectLst/>
              </a:rPr>
            </a:b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class Square extends </a:t>
            </a:r>
            <a:r>
              <a:rPr lang="en-GB" sz="1400" i="1" dirty="0">
                <a:effectLst/>
              </a:rPr>
              <a:t>Shape </a:t>
            </a:r>
            <a:r>
              <a:rPr lang="en-GB" sz="1400" dirty="0">
                <a:effectLst/>
              </a:rPr>
              <a:t>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@Override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String </a:t>
            </a:r>
            <a:r>
              <a:rPr lang="en-GB" sz="1400" dirty="0" err="1">
                <a:effectLst/>
              </a:rPr>
              <a:t>whatAmI</a:t>
            </a:r>
            <a:r>
              <a:rPr lang="en-GB" sz="1400" dirty="0">
                <a:effectLst/>
              </a:rPr>
              <a:t>() {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  return "square";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  }</a:t>
            </a:r>
            <a:br>
              <a:rPr lang="en-GB" sz="1400" dirty="0">
                <a:effectLst/>
              </a:rPr>
            </a:br>
            <a:r>
              <a:rPr lang="en-GB" sz="1400" dirty="0">
                <a:effectLst/>
              </a:rPr>
              <a:t>}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29B463-C481-CCC2-042D-ACABEEC068B7}"/>
              </a:ext>
            </a:extLst>
          </p:cNvPr>
          <p:cNvSpPr txBox="1"/>
          <p:nvPr/>
        </p:nvSpPr>
        <p:spPr>
          <a:xfrm>
            <a:off x="3497371" y="1238590"/>
            <a:ext cx="519725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FD78"/>
                </a:solidFill>
              </a:rPr>
              <a:t>List&lt;Circle&gt; is not a subtype of List&lt;Shape&gt;</a:t>
            </a:r>
          </a:p>
        </p:txBody>
      </p:sp>
    </p:spTree>
    <p:extLst>
      <p:ext uri="{BB962C8B-B14F-4D97-AF65-F5344CB8AC3E}">
        <p14:creationId xmlns:p14="http://schemas.microsoft.com/office/powerpoint/2010/main" val="35853037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521440" cy="777240"/>
          </a:xfrm>
        </p:spPr>
        <p:txBody>
          <a:bodyPr/>
          <a:lstStyle/>
          <a:p>
            <a:r>
              <a:rPr lang="en-US" dirty="0"/>
              <a:t>Object Orientated Design is all about Dependency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5400-78A6-9F89-7448-7F94EE758B64}"/>
              </a:ext>
            </a:extLst>
          </p:cNvPr>
          <p:cNvSpPr txBox="1"/>
          <p:nvPr/>
        </p:nvSpPr>
        <p:spPr>
          <a:xfrm>
            <a:off x="443372" y="1556792"/>
            <a:ext cx="11161400" cy="313932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Uncle Bob gives us these dependency management principles that control operations and relationships between classes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E857-F3EF-91F4-F995-06ABD870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2856"/>
            <a:ext cx="7772400" cy="3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06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911424" y="1437983"/>
            <a:ext cx="9433048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Types are not data structures they are the methods that work with the hidden data. A sub-type is also a collection of methods</a:t>
            </a:r>
            <a:r>
              <a:rPr lang="en-GB" sz="1800" dirty="0">
                <a:solidFill>
                  <a:srgbClr val="FFFD78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1800" dirty="0">
              <a:solidFill>
                <a:srgbClr val="FFFD78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1959A-367E-592C-8092-BE7F0A970707}"/>
              </a:ext>
            </a:extLst>
          </p:cNvPr>
          <p:cNvSpPr txBox="1"/>
          <p:nvPr/>
        </p:nvSpPr>
        <p:spPr>
          <a:xfrm>
            <a:off x="926518" y="2643904"/>
            <a:ext cx="7200800" cy="6186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the sub-type is to be substitutable for its parent it must have the same methods in it as the parent type. But can have different implementations.</a:t>
            </a:r>
            <a:r>
              <a:rPr lang="en-GB" sz="2000" dirty="0">
                <a:effectLst/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29A5E5-5C0A-1993-498E-9F87372738A9}"/>
              </a:ext>
            </a:extLst>
          </p:cNvPr>
          <p:cNvSpPr txBox="1"/>
          <p:nvPr/>
        </p:nvSpPr>
        <p:spPr>
          <a:xfrm>
            <a:off x="9614144" y="4071512"/>
            <a:ext cx="1460656" cy="313932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No operations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47BC2A-EFBB-29CB-C107-1ABA1B9E22EF}"/>
              </a:ext>
            </a:extLst>
          </p:cNvPr>
          <p:cNvSpPr txBox="1"/>
          <p:nvPr/>
        </p:nvSpPr>
        <p:spPr>
          <a:xfrm>
            <a:off x="9408368" y="2676768"/>
            <a:ext cx="2077200" cy="1477328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E5786E"/>
                </a:solidFill>
                <a:effectLst/>
              </a:rPr>
              <a:t>public class </a:t>
            </a:r>
            <a:r>
              <a:rPr lang="en-GB" dirty="0">
                <a:solidFill>
                  <a:srgbClr val="E7D041"/>
                </a:solidFill>
                <a:effectLst/>
              </a:rPr>
              <a:t>Point </a:t>
            </a:r>
            <a:r>
              <a:rPr lang="en-GB" dirty="0">
                <a:solidFill>
                  <a:srgbClr val="F8E1AA"/>
                </a:solidFill>
                <a:effectLst/>
              </a:rPr>
              <a:t>{</a:t>
            </a:r>
            <a:br>
              <a:rPr lang="en-GB" dirty="0">
                <a:solidFill>
                  <a:srgbClr val="F8E1AA"/>
                </a:solidFill>
                <a:effectLst/>
              </a:rPr>
            </a:br>
            <a:r>
              <a:rPr lang="en-GB" dirty="0">
                <a:solidFill>
                  <a:srgbClr val="F8E1AA"/>
                </a:solidFill>
                <a:effectLst/>
              </a:rPr>
              <a:t>  </a:t>
            </a:r>
            <a:r>
              <a:rPr lang="en-GB" dirty="0">
                <a:solidFill>
                  <a:srgbClr val="E5786E"/>
                </a:solidFill>
                <a:effectLst/>
              </a:rPr>
              <a:t>public double </a:t>
            </a:r>
            <a:r>
              <a:rPr lang="en-GB" dirty="0">
                <a:solidFill>
                  <a:srgbClr val="83A598"/>
                </a:solidFill>
                <a:effectLst/>
              </a:rPr>
              <a:t>x</a:t>
            </a:r>
            <a:r>
              <a:rPr lang="en-GB" dirty="0">
                <a:solidFill>
                  <a:srgbClr val="EBDBB2"/>
                </a:solidFill>
                <a:effectLst/>
              </a:rPr>
              <a:t>;</a:t>
            </a:r>
            <a:br>
              <a:rPr lang="en-GB" dirty="0">
                <a:solidFill>
                  <a:srgbClr val="EBDBB2"/>
                </a:solidFill>
                <a:effectLst/>
              </a:rPr>
            </a:br>
            <a:r>
              <a:rPr lang="en-GB" dirty="0">
                <a:solidFill>
                  <a:srgbClr val="EBDBB2"/>
                </a:solidFill>
                <a:effectLst/>
              </a:rPr>
              <a:t>  </a:t>
            </a:r>
            <a:r>
              <a:rPr lang="en-GB" dirty="0">
                <a:solidFill>
                  <a:srgbClr val="E5786E"/>
                </a:solidFill>
                <a:effectLst/>
              </a:rPr>
              <a:t>public double </a:t>
            </a:r>
            <a:r>
              <a:rPr lang="en-GB" dirty="0">
                <a:solidFill>
                  <a:srgbClr val="83A598"/>
                </a:solidFill>
                <a:effectLst/>
              </a:rPr>
              <a:t>y</a:t>
            </a:r>
            <a:r>
              <a:rPr lang="en-GB" dirty="0">
                <a:solidFill>
                  <a:srgbClr val="EBDBB2"/>
                </a:solidFill>
                <a:effectLst/>
              </a:rPr>
              <a:t>;</a:t>
            </a:r>
            <a:br>
              <a:rPr lang="en-GB" dirty="0">
                <a:solidFill>
                  <a:srgbClr val="EBDBB2"/>
                </a:solidFill>
                <a:effectLst/>
              </a:rPr>
            </a:br>
            <a:r>
              <a:rPr lang="en-GB" dirty="0">
                <a:solidFill>
                  <a:srgbClr val="F8E1AA"/>
                </a:solidFill>
                <a:effectLst/>
              </a:rPr>
              <a:t>}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AD56F3-7A20-7C78-9009-F6E5FC876A73}"/>
              </a:ext>
            </a:extLst>
          </p:cNvPr>
          <p:cNvGrpSpPr/>
          <p:nvPr/>
        </p:nvGrpSpPr>
        <p:grpSpPr>
          <a:xfrm>
            <a:off x="9178746" y="2538680"/>
            <a:ext cx="2544120" cy="1575000"/>
            <a:chOff x="9178746" y="2538680"/>
            <a:chExt cx="2544120" cy="157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6520F4-32B3-8916-9F15-11C18830927B}"/>
                    </a:ext>
                  </a:extLst>
                </p14:cNvPr>
                <p14:cNvContentPartPr/>
                <p14:nvPr/>
              </p14:nvContentPartPr>
              <p14:xfrm>
                <a:off x="9297186" y="2672960"/>
                <a:ext cx="2425680" cy="144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6520F4-32B3-8916-9F15-11C1883092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79546" y="2654960"/>
                  <a:ext cx="2461320" cy="14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57A511-3650-23AB-0DFB-BC82EB49A2AE}"/>
                    </a:ext>
                  </a:extLst>
                </p14:cNvPr>
                <p14:cNvContentPartPr/>
                <p14:nvPr/>
              </p14:nvContentPartPr>
              <p14:xfrm>
                <a:off x="9178746" y="2538680"/>
                <a:ext cx="1986840" cy="1451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57A511-3650-23AB-0DFB-BC82EB49A2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0746" y="2521040"/>
                  <a:ext cx="2022480" cy="148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D33E430-3CE7-26A7-F3FC-8E3C019707A9}"/>
              </a:ext>
            </a:extLst>
          </p:cNvPr>
          <p:cNvSpPr txBox="1"/>
          <p:nvPr/>
        </p:nvSpPr>
        <p:spPr>
          <a:xfrm>
            <a:off x="4223792" y="3987631"/>
            <a:ext cx="4346712" cy="203132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E5786E"/>
                </a:solidFill>
                <a:effectLst/>
              </a:rPr>
              <a:t>public class </a:t>
            </a:r>
            <a:r>
              <a:rPr lang="en-GB" sz="1400" dirty="0">
                <a:solidFill>
                  <a:srgbClr val="E7D041"/>
                </a:solidFill>
                <a:effectLst/>
              </a:rPr>
              <a:t>Point </a:t>
            </a:r>
            <a:r>
              <a:rPr lang="en-GB" sz="1400" dirty="0">
                <a:solidFill>
                  <a:srgbClr val="F8E1AA"/>
                </a:solidFill>
                <a:effectLst/>
              </a:rPr>
              <a:t>{</a:t>
            </a:r>
            <a:br>
              <a:rPr lang="en-GB" sz="1400" dirty="0">
                <a:solidFill>
                  <a:srgbClr val="F8E1AA"/>
                </a:solidFill>
                <a:effectLst/>
              </a:rPr>
            </a:br>
            <a:r>
              <a:rPr lang="en-GB" sz="1400" dirty="0">
                <a:solidFill>
                  <a:srgbClr val="F8E1AA"/>
                </a:solidFill>
                <a:effectLst/>
              </a:rPr>
              <a:t>  </a:t>
            </a:r>
            <a:r>
              <a:rPr lang="en-GB" sz="1400" dirty="0">
                <a:solidFill>
                  <a:srgbClr val="E5786E"/>
                </a:solidFill>
                <a:effectLst/>
              </a:rPr>
              <a:t>public double </a:t>
            </a:r>
            <a:r>
              <a:rPr lang="en-GB" sz="1400" dirty="0">
                <a:solidFill>
                  <a:srgbClr val="83A598"/>
                </a:solidFill>
                <a:effectLst/>
              </a:rPr>
              <a:t>x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</a:t>
            </a:r>
            <a:r>
              <a:rPr lang="en-GB" sz="1400" dirty="0">
                <a:solidFill>
                  <a:srgbClr val="E5786E"/>
                </a:solidFill>
                <a:effectLst/>
              </a:rPr>
              <a:t>public double </a:t>
            </a:r>
            <a:r>
              <a:rPr lang="en-GB" sz="1400" dirty="0">
                <a:solidFill>
                  <a:srgbClr val="83A598"/>
                </a:solidFill>
                <a:effectLst/>
              </a:rPr>
              <a:t>y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</a:t>
            </a:r>
            <a:r>
              <a:rPr lang="en-GB" sz="1400" dirty="0">
                <a:solidFill>
                  <a:srgbClr val="E5786E"/>
                </a:solidFill>
                <a:effectLst/>
              </a:rPr>
              <a:t>public void </a:t>
            </a:r>
            <a:r>
              <a:rPr lang="en-GB" sz="1400" dirty="0">
                <a:solidFill>
                  <a:srgbClr val="83A598"/>
                </a:solidFill>
                <a:effectLst/>
              </a:rPr>
              <a:t>translate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E5786E"/>
                </a:solidFill>
                <a:effectLst/>
              </a:rPr>
              <a:t>double </a:t>
            </a:r>
            <a:r>
              <a:rPr lang="en-GB" sz="1400" dirty="0">
                <a:solidFill>
                  <a:srgbClr val="83A598"/>
                </a:solidFill>
                <a:effectLst/>
              </a:rPr>
              <a:t>dx</a:t>
            </a:r>
            <a:r>
              <a:rPr lang="en-GB" sz="1400" dirty="0">
                <a:solidFill>
                  <a:srgbClr val="EBDBB2"/>
                </a:solidFill>
                <a:effectLst/>
              </a:rPr>
              <a:t>, </a:t>
            </a:r>
            <a:r>
              <a:rPr lang="en-GB" sz="1400" dirty="0">
                <a:solidFill>
                  <a:srgbClr val="E5786E"/>
                </a:solidFill>
                <a:effectLst/>
              </a:rPr>
              <a:t>double </a:t>
            </a:r>
            <a:r>
              <a:rPr lang="en-GB" sz="1400" dirty="0" err="1">
                <a:solidFill>
                  <a:srgbClr val="83A598"/>
                </a:solidFill>
                <a:effectLst/>
              </a:rPr>
              <a:t>dy</a:t>
            </a:r>
            <a:r>
              <a:rPr lang="en-GB" sz="1400" dirty="0">
                <a:solidFill>
                  <a:srgbClr val="F8E1AA"/>
                </a:solidFill>
                <a:effectLst/>
              </a:rPr>
              <a:t>) </a:t>
            </a:r>
            <a:r>
              <a:rPr lang="en-GB" sz="1400" dirty="0">
                <a:solidFill>
                  <a:srgbClr val="747CF2"/>
                </a:solidFill>
                <a:effectLst/>
              </a:rPr>
              <a:t>{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747CF2"/>
                </a:solidFill>
                <a:effectLst/>
              </a:rPr>
              <a:t>    </a:t>
            </a:r>
            <a:r>
              <a:rPr lang="en-GB" sz="1400" dirty="0">
                <a:solidFill>
                  <a:srgbClr val="83A598"/>
                </a:solidFill>
                <a:effectLst/>
              </a:rPr>
              <a:t>x </a:t>
            </a:r>
            <a:r>
              <a:rPr lang="en-GB" sz="1400" dirty="0">
                <a:solidFill>
                  <a:srgbClr val="EBDBB2"/>
                </a:solidFill>
                <a:effectLst/>
              </a:rPr>
              <a:t>+= </a:t>
            </a:r>
            <a:r>
              <a:rPr lang="en-GB" sz="1400" dirty="0">
                <a:solidFill>
                  <a:srgbClr val="83A598"/>
                </a:solidFill>
                <a:effectLst/>
              </a:rPr>
              <a:t>dx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  </a:t>
            </a:r>
            <a:r>
              <a:rPr lang="en-GB" sz="1400" dirty="0">
                <a:solidFill>
                  <a:srgbClr val="83A598"/>
                </a:solidFill>
                <a:effectLst/>
              </a:rPr>
              <a:t>y </a:t>
            </a:r>
            <a:r>
              <a:rPr lang="en-GB" sz="1400" dirty="0">
                <a:solidFill>
                  <a:srgbClr val="EBDBB2"/>
                </a:solidFill>
                <a:effectLst/>
              </a:rPr>
              <a:t>+= </a:t>
            </a:r>
            <a:r>
              <a:rPr lang="en-GB" sz="1400" dirty="0" err="1">
                <a:solidFill>
                  <a:srgbClr val="83A598"/>
                </a:solidFill>
                <a:effectLst/>
              </a:rPr>
              <a:t>dy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</a:t>
            </a:r>
            <a:r>
              <a:rPr lang="en-GB" sz="1400" dirty="0">
                <a:solidFill>
                  <a:srgbClr val="747CF2"/>
                </a:solidFill>
                <a:effectLst/>
              </a:rPr>
              <a:t>}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F8E1AA"/>
                </a:solidFill>
                <a:effectLst/>
              </a:rPr>
              <a:t>}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18C0DE1-ADF4-17E9-0CFB-FBFC13BD1EED}"/>
                  </a:ext>
                </a:extLst>
              </p14:cNvPr>
              <p14:cNvContentPartPr/>
              <p14:nvPr/>
            </p14:nvContentPartPr>
            <p14:xfrm>
              <a:off x="5754426" y="4542080"/>
              <a:ext cx="5227920" cy="1262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18C0DE1-ADF4-17E9-0CFB-FBFC13BD1E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6426" y="4524440"/>
                <a:ext cx="5263560" cy="129816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66F5CAC-DA46-73A0-781D-5D25206E255F}"/>
              </a:ext>
            </a:extLst>
          </p:cNvPr>
          <p:cNvSpPr txBox="1"/>
          <p:nvPr/>
        </p:nvSpPr>
        <p:spPr>
          <a:xfrm>
            <a:off x="423005" y="4071512"/>
            <a:ext cx="3201774" cy="369332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 type is a bag of methods</a:t>
            </a:r>
          </a:p>
        </p:txBody>
      </p:sp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6E6F-A8FA-6761-5E6E-C0FF4A8B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07AB-D4D1-7788-4CA1-1D64AD62D272}"/>
              </a:ext>
            </a:extLst>
          </p:cNvPr>
          <p:cNvSpPr txBox="1"/>
          <p:nvPr/>
        </p:nvSpPr>
        <p:spPr>
          <a:xfrm>
            <a:off x="2207568" y="1628800"/>
            <a:ext cx="6097712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wanted here is something like following substitution property: If for each object O1 of type S there is an object O2 of type T such that for all programs P defined in terms of T, the behaviour of P is unchanged when O1 is substituted for O2 then S is a subtype of 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GB" dirty="0">
                <a:effectLst/>
              </a:rPr>
              <a:t>  - Barbara </a:t>
            </a:r>
            <a:r>
              <a:rPr lang="en-GB" dirty="0" err="1">
                <a:effectLst/>
              </a:rPr>
              <a:t>Liskov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81FEC-0CF1-F096-7BC9-9CA5DA4BDB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787" y="1628800"/>
            <a:ext cx="1939290" cy="172021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C3D60-3CAC-42D6-E462-750C4CC9C45D}"/>
              </a:ext>
            </a:extLst>
          </p:cNvPr>
          <p:cNvSpPr txBox="1"/>
          <p:nvPr/>
        </p:nvSpPr>
        <p:spPr>
          <a:xfrm>
            <a:off x="8904312" y="3514750"/>
            <a:ext cx="2520280" cy="757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In statically typed languages this refers to inheritance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F06B4-2FF6-3016-FFD5-4AF39DBEBE96}"/>
              </a:ext>
            </a:extLst>
          </p:cNvPr>
          <p:cNvSpPr txBox="1"/>
          <p:nvPr/>
        </p:nvSpPr>
        <p:spPr>
          <a:xfrm>
            <a:off x="767408" y="3645024"/>
            <a:ext cx="4392487" cy="7571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In dynamically typed languages this refers to Duck Typing – </a:t>
            </a:r>
            <a:r>
              <a:rPr lang="en-US" sz="1600" dirty="0">
                <a:solidFill>
                  <a:schemeClr val="tx2"/>
                </a:solidFill>
                <a:highlight>
                  <a:srgbClr val="00FFFF"/>
                </a:highlight>
              </a:rPr>
              <a:t>if the object can respond to the same method calls it is ok.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CB65C-AEAB-68D4-0C28-9AD2BA4DECB6}"/>
              </a:ext>
            </a:extLst>
          </p:cNvPr>
          <p:cNvSpPr txBox="1"/>
          <p:nvPr/>
        </p:nvSpPr>
        <p:spPr>
          <a:xfrm>
            <a:off x="263352" y="4544229"/>
            <a:ext cx="6099716" cy="369332"/>
          </a:xfrm>
          <a:prstGeom prst="rec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FD78"/>
                </a:solidFill>
                <a:effectLst/>
                <a:latin typeface="-apple-system"/>
              </a:rPr>
              <a:t>"If it looks like a duck and quacks like a duck, it's a duck"</a:t>
            </a:r>
            <a:endParaRPr lang="en-US" dirty="0">
              <a:solidFill>
                <a:srgbClr val="FFFD7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BF030-3250-758B-4D4F-B016053BF6F2}"/>
              </a:ext>
            </a:extLst>
          </p:cNvPr>
          <p:cNvSpPr txBox="1"/>
          <p:nvPr/>
        </p:nvSpPr>
        <p:spPr>
          <a:xfrm>
            <a:off x="515497" y="5060813"/>
            <a:ext cx="10441160" cy="13542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Dynamic languages don’t rely on inheritance which tends to increase rigidity because all the dependencies of the parent class are inherited. So they are less rigid.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Dynamic languages are more likely to suffer a runtime failure because the compiler doesn’t check the types.</a:t>
            </a:r>
          </a:p>
        </p:txBody>
      </p:sp>
    </p:spTree>
    <p:extLst>
      <p:ext uri="{BB962C8B-B14F-4D97-AF65-F5344CB8AC3E}">
        <p14:creationId xmlns:p14="http://schemas.microsoft.com/office/powerpoint/2010/main" val="2858684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6E6F-A8FA-6761-5E6E-C0FF4A8B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16773-8A28-A4DF-2677-A69466A3B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98" y="1729097"/>
            <a:ext cx="3433445" cy="1864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079E9-3181-E0F2-984B-8B9B7D1F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09" y="1626896"/>
            <a:ext cx="3433445" cy="201693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6DF7BB4-54E0-597A-CBD3-0148106CEF0F}"/>
              </a:ext>
            </a:extLst>
          </p:cNvPr>
          <p:cNvSpPr/>
          <p:nvPr/>
        </p:nvSpPr>
        <p:spPr>
          <a:xfrm>
            <a:off x="4727848" y="2661277"/>
            <a:ext cx="2304256" cy="4281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195592-D7AA-735A-23B3-B7F41796F2E4}"/>
              </a:ext>
            </a:extLst>
          </p:cNvPr>
          <p:cNvSpPr txBox="1"/>
          <p:nvPr/>
        </p:nvSpPr>
        <p:spPr>
          <a:xfrm>
            <a:off x="7968208" y="1121097"/>
            <a:ext cx="2326278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Square is-a Rectangle?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71676-4FFE-C311-F36D-2520A63C1439}"/>
              </a:ext>
            </a:extLst>
          </p:cNvPr>
          <p:cNvSpPr txBox="1"/>
          <p:nvPr/>
        </p:nvSpPr>
        <p:spPr>
          <a:xfrm>
            <a:off x="4597413" y="2186256"/>
            <a:ext cx="256512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Now need a Square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3CAF3-2B97-C73E-B358-A8D6DEFD6DA7}"/>
              </a:ext>
            </a:extLst>
          </p:cNvPr>
          <p:cNvSpPr txBox="1"/>
          <p:nvPr/>
        </p:nvSpPr>
        <p:spPr>
          <a:xfrm>
            <a:off x="7638235" y="3950954"/>
            <a:ext cx="4153631" cy="53553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Square is now inheriting methods it doesn’t need, it really just needs a </a:t>
            </a:r>
            <a:r>
              <a:rPr lang="en-US" sz="1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setSide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()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9F9B0-772B-97A0-F6F8-6DBE5E8F21A0}"/>
              </a:ext>
            </a:extLst>
          </p:cNvPr>
          <p:cNvSpPr txBox="1"/>
          <p:nvPr/>
        </p:nvSpPr>
        <p:spPr>
          <a:xfrm>
            <a:off x="2745418" y="3899122"/>
            <a:ext cx="3616696" cy="2613023"/>
          </a:xfrm>
          <a:prstGeom prst="rect">
            <a:avLst/>
          </a:prstGeom>
          <a:noFill/>
          <a:ln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400" dirty="0">
                <a:solidFill>
                  <a:srgbClr val="E5786E"/>
                </a:solidFill>
                <a:effectLst/>
              </a:rPr>
              <a:t>class </a:t>
            </a:r>
            <a:r>
              <a:rPr lang="en-GB" sz="1400" dirty="0">
                <a:solidFill>
                  <a:srgbClr val="E7D041"/>
                </a:solidFill>
                <a:effectLst/>
              </a:rPr>
              <a:t>Square </a:t>
            </a:r>
            <a:r>
              <a:rPr lang="en-GB" sz="1400" dirty="0">
                <a:solidFill>
                  <a:srgbClr val="E5786E"/>
                </a:solidFill>
                <a:effectLst/>
              </a:rPr>
              <a:t>extends </a:t>
            </a:r>
            <a:r>
              <a:rPr lang="en-GB" sz="1400" dirty="0">
                <a:solidFill>
                  <a:srgbClr val="E7D041"/>
                </a:solidFill>
                <a:effectLst/>
              </a:rPr>
              <a:t>Rectangle </a:t>
            </a:r>
            <a:r>
              <a:rPr lang="en-GB" sz="1400" dirty="0">
                <a:solidFill>
                  <a:srgbClr val="F8E1AA"/>
                </a:solidFill>
                <a:effectLst/>
              </a:rPr>
              <a:t>{</a:t>
            </a:r>
            <a:br>
              <a:rPr lang="en-GB" sz="1400" dirty="0">
                <a:solidFill>
                  <a:srgbClr val="F8E1AA"/>
                </a:solidFill>
                <a:effectLst/>
              </a:rPr>
            </a:br>
            <a:br>
              <a:rPr lang="en-GB" sz="1400" dirty="0">
                <a:solidFill>
                  <a:srgbClr val="F8E1AA"/>
                </a:solidFill>
                <a:effectLst/>
              </a:rPr>
            </a:br>
            <a:r>
              <a:rPr lang="en-GB" sz="1400" dirty="0">
                <a:solidFill>
                  <a:srgbClr val="F8E1AA"/>
                </a:solidFill>
                <a:effectLst/>
              </a:rPr>
              <a:t>  </a:t>
            </a:r>
            <a:r>
              <a:rPr lang="en-GB" sz="1400" dirty="0">
                <a:solidFill>
                  <a:srgbClr val="8EC07C"/>
                </a:solidFill>
                <a:effectLst/>
              </a:rPr>
              <a:t>@Override</a:t>
            </a:r>
            <a:br>
              <a:rPr lang="en-GB" sz="1400" dirty="0">
                <a:solidFill>
                  <a:srgbClr val="8EC07C"/>
                </a:solidFill>
                <a:effectLst/>
              </a:rPr>
            </a:br>
            <a:r>
              <a:rPr lang="en-GB" sz="1400" dirty="0">
                <a:solidFill>
                  <a:srgbClr val="8EC07C"/>
                </a:solidFill>
                <a:effectLst/>
              </a:rPr>
              <a:t>  </a:t>
            </a:r>
            <a:r>
              <a:rPr lang="en-GB" sz="1400" dirty="0">
                <a:solidFill>
                  <a:srgbClr val="E5786E"/>
                </a:solidFill>
                <a:effectLst/>
              </a:rPr>
              <a:t>public void </a:t>
            </a:r>
            <a:r>
              <a:rPr lang="en-GB" sz="1400" dirty="0" err="1">
                <a:solidFill>
                  <a:srgbClr val="83A598"/>
                </a:solidFill>
                <a:effectLst/>
              </a:rPr>
              <a:t>setHeight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E5786E"/>
                </a:solidFill>
                <a:effectLst/>
              </a:rPr>
              <a:t>final double </a:t>
            </a:r>
            <a:r>
              <a:rPr lang="en-GB" sz="1400" dirty="0">
                <a:solidFill>
                  <a:srgbClr val="83A598"/>
                </a:solidFill>
                <a:effectLst/>
              </a:rPr>
              <a:t>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) </a:t>
            </a:r>
            <a:r>
              <a:rPr lang="en-GB" sz="1400" dirty="0">
                <a:solidFill>
                  <a:srgbClr val="747CF2"/>
                </a:solidFill>
                <a:effectLst/>
              </a:rPr>
              <a:t>{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747CF2"/>
                </a:solidFill>
                <a:effectLst/>
              </a:rPr>
              <a:t>    </a:t>
            </a:r>
            <a:r>
              <a:rPr lang="en-GB" sz="1400" dirty="0" err="1">
                <a:solidFill>
                  <a:srgbClr val="E5786E"/>
                </a:solidFill>
                <a:effectLst/>
              </a:rPr>
              <a:t>super</a:t>
            </a:r>
            <a:r>
              <a:rPr lang="en-GB" sz="1400" dirty="0" err="1">
                <a:solidFill>
                  <a:srgbClr val="EBDBB2"/>
                </a:solidFill>
                <a:effectLst/>
              </a:rPr>
              <a:t>.</a:t>
            </a:r>
            <a:r>
              <a:rPr lang="en-GB" sz="1400" dirty="0" err="1"/>
              <a:t>setHeight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83A598"/>
                </a:solidFill>
                <a:effectLst/>
              </a:rPr>
              <a:t>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)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  </a:t>
            </a:r>
            <a:r>
              <a:rPr lang="en-GB" sz="1400" dirty="0" err="1">
                <a:solidFill>
                  <a:srgbClr val="E5786E"/>
                </a:solidFill>
                <a:effectLst/>
              </a:rPr>
              <a:t>super</a:t>
            </a:r>
            <a:r>
              <a:rPr lang="en-GB" sz="1400" dirty="0" err="1">
                <a:solidFill>
                  <a:srgbClr val="EBDBB2"/>
                </a:solidFill>
                <a:effectLst/>
              </a:rPr>
              <a:t>.</a:t>
            </a:r>
            <a:r>
              <a:rPr lang="en-GB" sz="1400" dirty="0" err="1"/>
              <a:t>setWidth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83A598"/>
                </a:solidFill>
                <a:effectLst/>
              </a:rPr>
              <a:t>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)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</a:t>
            </a:r>
            <a:r>
              <a:rPr lang="en-GB" sz="1400" dirty="0">
                <a:solidFill>
                  <a:srgbClr val="747CF2"/>
                </a:solidFill>
                <a:effectLst/>
              </a:rPr>
              <a:t>}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747CF2"/>
                </a:solidFill>
                <a:effectLst/>
              </a:rPr>
              <a:t>  </a:t>
            </a:r>
            <a:r>
              <a:rPr lang="en-GB" sz="1400" dirty="0">
                <a:solidFill>
                  <a:srgbClr val="8EC07C"/>
                </a:solidFill>
                <a:effectLst/>
              </a:rPr>
              <a:t>@Override</a:t>
            </a:r>
            <a:br>
              <a:rPr lang="en-GB" sz="1400" dirty="0">
                <a:solidFill>
                  <a:srgbClr val="8EC07C"/>
                </a:solidFill>
                <a:effectLst/>
              </a:rPr>
            </a:br>
            <a:r>
              <a:rPr lang="en-GB" sz="1400" dirty="0">
                <a:solidFill>
                  <a:srgbClr val="8EC07C"/>
                </a:solidFill>
                <a:effectLst/>
              </a:rPr>
              <a:t>  </a:t>
            </a:r>
            <a:r>
              <a:rPr lang="en-GB" sz="1400" dirty="0">
                <a:solidFill>
                  <a:srgbClr val="E5786E"/>
                </a:solidFill>
                <a:effectLst/>
              </a:rPr>
              <a:t>public void </a:t>
            </a:r>
            <a:r>
              <a:rPr lang="en-GB" sz="1400" dirty="0" err="1">
                <a:solidFill>
                  <a:srgbClr val="83A598"/>
                </a:solidFill>
                <a:effectLst/>
              </a:rPr>
              <a:t>setWidth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E5786E"/>
                </a:solidFill>
                <a:effectLst/>
              </a:rPr>
              <a:t>final double </a:t>
            </a:r>
            <a:r>
              <a:rPr lang="en-GB" sz="1400" dirty="0">
                <a:solidFill>
                  <a:srgbClr val="83A598"/>
                </a:solidFill>
                <a:effectLst/>
              </a:rPr>
              <a:t>width</a:t>
            </a:r>
            <a:r>
              <a:rPr lang="en-GB" sz="1400" dirty="0">
                <a:solidFill>
                  <a:srgbClr val="F8E1AA"/>
                </a:solidFill>
                <a:effectLst/>
              </a:rPr>
              <a:t>) </a:t>
            </a:r>
            <a:r>
              <a:rPr lang="en-GB" sz="1400" dirty="0">
                <a:solidFill>
                  <a:srgbClr val="747CF2"/>
                </a:solidFill>
                <a:effectLst/>
              </a:rPr>
              <a:t>{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747CF2"/>
                </a:solidFill>
                <a:effectLst/>
              </a:rPr>
              <a:t>    </a:t>
            </a:r>
            <a:r>
              <a:rPr lang="en-GB" sz="1400" dirty="0" err="1"/>
              <a:t>setHeight</a:t>
            </a:r>
            <a:r>
              <a:rPr lang="en-GB" sz="1400" dirty="0">
                <a:solidFill>
                  <a:srgbClr val="F8E1AA"/>
                </a:solidFill>
                <a:effectLst/>
              </a:rPr>
              <a:t>(</a:t>
            </a:r>
            <a:r>
              <a:rPr lang="en-GB" sz="1400" dirty="0">
                <a:solidFill>
                  <a:srgbClr val="83A598"/>
                </a:solidFill>
                <a:effectLst/>
              </a:rPr>
              <a:t>width</a:t>
            </a:r>
            <a:r>
              <a:rPr lang="en-GB" sz="1400" dirty="0">
                <a:solidFill>
                  <a:srgbClr val="F8E1AA"/>
                </a:solidFill>
                <a:effectLst/>
              </a:rPr>
              <a:t>)</a:t>
            </a:r>
            <a:r>
              <a:rPr lang="en-GB" sz="1400" dirty="0">
                <a:solidFill>
                  <a:srgbClr val="EBDBB2"/>
                </a:solidFill>
                <a:effectLst/>
              </a:rPr>
              <a:t>;</a:t>
            </a:r>
            <a:br>
              <a:rPr lang="en-GB" sz="1400" dirty="0">
                <a:solidFill>
                  <a:srgbClr val="EBDBB2"/>
                </a:solidFill>
                <a:effectLst/>
              </a:rPr>
            </a:br>
            <a:r>
              <a:rPr lang="en-GB" sz="1400" dirty="0">
                <a:solidFill>
                  <a:srgbClr val="EBDBB2"/>
                </a:solidFill>
                <a:effectLst/>
              </a:rPr>
              <a:t>  </a:t>
            </a:r>
            <a:r>
              <a:rPr lang="en-GB" sz="1400" dirty="0">
                <a:solidFill>
                  <a:srgbClr val="747CF2"/>
                </a:solidFill>
                <a:effectLst/>
              </a:rPr>
              <a:t>}</a:t>
            </a:r>
            <a:br>
              <a:rPr lang="en-GB" sz="1400" dirty="0">
                <a:solidFill>
                  <a:srgbClr val="747CF2"/>
                </a:solidFill>
                <a:effectLst/>
              </a:rPr>
            </a:br>
            <a:r>
              <a:rPr lang="en-GB" sz="1400" dirty="0">
                <a:solidFill>
                  <a:srgbClr val="F8E1AA"/>
                </a:solidFill>
                <a:effectLst/>
              </a:rPr>
              <a:t>}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060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6E6F-A8FA-6761-5E6E-C0FF4A8B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Refused Bequest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16773-8A28-A4DF-2677-A69466A3B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729097"/>
            <a:ext cx="3433445" cy="1864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71418-DD39-FDDC-746B-8A7E9227A969}"/>
              </a:ext>
            </a:extLst>
          </p:cNvPr>
          <p:cNvSpPr txBox="1"/>
          <p:nvPr/>
        </p:nvSpPr>
        <p:spPr>
          <a:xfrm>
            <a:off x="4799857" y="2132856"/>
            <a:ext cx="6696744" cy="11326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The program has the right to expect that when it changes the width of the rectangle the height remains unchanged.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But if a Square gets passed into this module when the height will get changed when the width gets changed.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C6A30-21C5-8282-D315-608E8B5F53A1}"/>
              </a:ext>
            </a:extLst>
          </p:cNvPr>
          <p:cNvSpPr txBox="1"/>
          <p:nvPr/>
        </p:nvSpPr>
        <p:spPr>
          <a:xfrm>
            <a:off x="1991545" y="4028564"/>
            <a:ext cx="648072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The program didn’t expect the height to change, this results in </a:t>
            </a:r>
            <a:r>
              <a:rPr lang="en-US" sz="2000" dirty="0">
                <a:solidFill>
                  <a:schemeClr val="bg2">
                    <a:lumMod val="20000"/>
                    <a:lumOff val="80000"/>
                  </a:schemeClr>
                </a:solidFill>
                <a:highlight>
                  <a:srgbClr val="FF00FF"/>
                </a:highlight>
              </a:rPr>
              <a:t>undefined behaviour </a:t>
            </a:r>
            <a:r>
              <a:rPr lang="en-US" sz="2000" dirty="0">
                <a:solidFill>
                  <a:schemeClr val="tx2"/>
                </a:solidFill>
              </a:rPr>
              <a:t> i.e. </a:t>
            </a:r>
            <a:r>
              <a:rPr lang="en-US" sz="2000" dirty="0">
                <a:solidFill>
                  <a:schemeClr val="tx2"/>
                </a:solidFill>
                <a:highlight>
                  <a:srgbClr val="00FF00"/>
                </a:highlight>
              </a:rPr>
              <a:t>it works perfectly on your laptop but in production it will crash and delete all the master files</a:t>
            </a:r>
            <a:r>
              <a:rPr lang="en-US" sz="2000" dirty="0">
                <a:solidFill>
                  <a:schemeClr val="tx2"/>
                </a:solidFill>
              </a:rPr>
              <a:t>… </a:t>
            </a:r>
            <a:r>
              <a:rPr lang="en-US" sz="2000" dirty="0">
                <a:solidFill>
                  <a:schemeClr val="tx2"/>
                </a:solidFill>
                <a:highlight>
                  <a:srgbClr val="00FFFF"/>
                </a:highlight>
              </a:rPr>
              <a:t>or you will spend weeks debugging a problem that occurs once per day.</a:t>
            </a:r>
          </a:p>
        </p:txBody>
      </p:sp>
    </p:spTree>
    <p:extLst>
      <p:ext uri="{BB962C8B-B14F-4D97-AF65-F5344CB8AC3E}">
        <p14:creationId xmlns:p14="http://schemas.microsoft.com/office/powerpoint/2010/main" val="13245374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9C230-55E0-94D6-2A33-CEE8B0D6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fix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3CF90-5D8A-DE58-9043-F5653DF0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700808"/>
            <a:ext cx="2647316" cy="309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6C9E1-5B69-147B-00C5-7ACF13AD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2" y="1196752"/>
            <a:ext cx="5996880" cy="2875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2C673-A7BE-6F9E-7536-0466C4CF71E1}"/>
              </a:ext>
            </a:extLst>
          </p:cNvPr>
          <p:cNvSpPr txBox="1"/>
          <p:nvPr/>
        </p:nvSpPr>
        <p:spPr>
          <a:xfrm>
            <a:off x="3863753" y="5013176"/>
            <a:ext cx="784887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Uh oh… now we have </a:t>
            </a:r>
            <a:r>
              <a:rPr lang="en-US" sz="2000" dirty="0" err="1">
                <a:solidFill>
                  <a:schemeClr val="tx2"/>
                </a:solidFill>
              </a:rPr>
              <a:t>instanceof</a:t>
            </a:r>
            <a:r>
              <a:rPr lang="en-US" sz="2000" dirty="0">
                <a:solidFill>
                  <a:schemeClr val="tx2"/>
                </a:solidFill>
              </a:rPr>
              <a:t> over the the code and we have coupled the program to the Square class – </a:t>
            </a:r>
            <a:r>
              <a:rPr lang="en-US" sz="2000" dirty="0">
                <a:solidFill>
                  <a:schemeClr val="tx2"/>
                </a:solidFill>
                <a:highlight>
                  <a:srgbClr val="FFFF00"/>
                </a:highlight>
              </a:rPr>
              <a:t>an OCP violation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56E7DE-6752-181C-31F4-8BD88E1CAE19}"/>
              </a:ext>
            </a:extLst>
          </p:cNvPr>
          <p:cNvGrpSpPr/>
          <p:nvPr/>
        </p:nvGrpSpPr>
        <p:grpSpPr>
          <a:xfrm>
            <a:off x="4118962" y="5870397"/>
            <a:ext cx="1440720" cy="716400"/>
            <a:chOff x="4118962" y="5870397"/>
            <a:chExt cx="1440720" cy="71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37BD10-B6FE-A162-703C-D023B30A546F}"/>
                    </a:ext>
                  </a:extLst>
                </p14:cNvPr>
                <p14:cNvContentPartPr/>
                <p14:nvPr/>
              </p14:nvContentPartPr>
              <p14:xfrm>
                <a:off x="4118962" y="5870397"/>
                <a:ext cx="356760" cy="437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37BD10-B6FE-A162-703C-D023B30A54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0322" y="5861397"/>
                  <a:ext cx="3744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0B6F7C-0EAA-04EB-D724-3A4AC32D8FDB}"/>
                    </a:ext>
                  </a:extLst>
                </p14:cNvPr>
                <p14:cNvContentPartPr/>
                <p14:nvPr/>
              </p14:nvContentPartPr>
              <p14:xfrm>
                <a:off x="4561042" y="6120237"/>
                <a:ext cx="51480" cy="160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0B6F7C-0EAA-04EB-D724-3A4AC32D8F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52402" y="6111237"/>
                  <a:ext cx="69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BD06D04-685A-39A6-282A-01A6A4BF49DD}"/>
                    </a:ext>
                  </a:extLst>
                </p14:cNvPr>
                <p14:cNvContentPartPr/>
                <p14:nvPr/>
              </p14:nvContentPartPr>
              <p14:xfrm>
                <a:off x="4622242" y="6187557"/>
                <a:ext cx="227880" cy="399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BD06D04-685A-39A6-282A-01A6A4BF49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13602" y="6178917"/>
                  <a:ext cx="2455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BB3465-AF3D-B6BF-4931-599D7ED9648C}"/>
                    </a:ext>
                  </a:extLst>
                </p14:cNvPr>
                <p14:cNvContentPartPr/>
                <p14:nvPr/>
              </p14:nvContentPartPr>
              <p14:xfrm>
                <a:off x="4976842" y="6214197"/>
                <a:ext cx="15480" cy="97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BB3465-AF3D-B6BF-4931-599D7ED964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67842" y="6205557"/>
                  <a:ext cx="33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46763A-CE94-4BAD-6FA3-C37F38221713}"/>
                    </a:ext>
                  </a:extLst>
                </p14:cNvPr>
                <p14:cNvContentPartPr/>
                <p14:nvPr/>
              </p14:nvContentPartPr>
              <p14:xfrm>
                <a:off x="5130562" y="5886957"/>
                <a:ext cx="429120" cy="53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46763A-CE94-4BAD-6FA3-C37F382217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21562" y="5878317"/>
                  <a:ext cx="446760" cy="55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5AC57C-BE6D-3EEF-065B-CBA9DD77D6D4}"/>
              </a:ext>
            </a:extLst>
          </p:cNvPr>
          <p:cNvGrpSpPr/>
          <p:nvPr/>
        </p:nvGrpSpPr>
        <p:grpSpPr>
          <a:xfrm>
            <a:off x="6932362" y="6038517"/>
            <a:ext cx="1322640" cy="731520"/>
            <a:chOff x="6932362" y="6038517"/>
            <a:chExt cx="132264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A6CA0C-98FF-7AB3-4CF8-23F09EBE567F}"/>
                    </a:ext>
                  </a:extLst>
                </p14:cNvPr>
                <p14:cNvContentPartPr/>
                <p14:nvPr/>
              </p14:nvContentPartPr>
              <p14:xfrm>
                <a:off x="6932362" y="6038517"/>
                <a:ext cx="132840" cy="564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A6CA0C-98FF-7AB3-4CF8-23F09EBE56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23722" y="6029877"/>
                  <a:ext cx="1504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045C70-2CEE-5250-2B1A-7AA060F0FDF9}"/>
                    </a:ext>
                  </a:extLst>
                </p14:cNvPr>
                <p14:cNvContentPartPr/>
                <p14:nvPr/>
              </p14:nvContentPartPr>
              <p14:xfrm>
                <a:off x="7023082" y="6068037"/>
                <a:ext cx="830160" cy="30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045C70-2CEE-5250-2B1A-7AA060F0FDF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14082" y="6059397"/>
                  <a:ext cx="847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820DE82-450E-7B15-86D8-D8F052F80DA0}"/>
                    </a:ext>
                  </a:extLst>
                </p14:cNvPr>
                <p14:cNvContentPartPr/>
                <p14:nvPr/>
              </p14:nvContentPartPr>
              <p14:xfrm>
                <a:off x="7019482" y="6321837"/>
                <a:ext cx="254880" cy="2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820DE82-450E-7B15-86D8-D8F052F80DA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10482" y="6312837"/>
                  <a:ext cx="272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60A613-8D8D-74E3-3922-1BE5AB0C6D73}"/>
                    </a:ext>
                  </a:extLst>
                </p14:cNvPr>
                <p14:cNvContentPartPr/>
                <p14:nvPr/>
              </p14:nvContentPartPr>
              <p14:xfrm>
                <a:off x="7330522" y="6340917"/>
                <a:ext cx="116640" cy="172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60A613-8D8D-74E3-3922-1BE5AB0C6D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21882" y="6332277"/>
                  <a:ext cx="134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31EC1C-0003-7B9A-824A-4C44D7A62958}"/>
                    </a:ext>
                  </a:extLst>
                </p14:cNvPr>
                <p14:cNvContentPartPr/>
                <p14:nvPr/>
              </p14:nvContentPartPr>
              <p14:xfrm>
                <a:off x="7527442" y="6331197"/>
                <a:ext cx="216720" cy="141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31EC1C-0003-7B9A-824A-4C44D7A629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18442" y="6322197"/>
                  <a:ext cx="234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71C856-6850-1522-92D3-C56C6E94BB61}"/>
                    </a:ext>
                  </a:extLst>
                </p14:cNvPr>
                <p14:cNvContentPartPr/>
                <p14:nvPr/>
              </p14:nvContentPartPr>
              <p14:xfrm>
                <a:off x="7882042" y="6345237"/>
                <a:ext cx="201960" cy="424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71C856-6850-1522-92D3-C56C6E94BB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73042" y="6336237"/>
                  <a:ext cx="21960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9C65C6-9A7E-56B4-5EEE-FB0F4F0D4AEE}"/>
                    </a:ext>
                  </a:extLst>
                </p14:cNvPr>
                <p14:cNvContentPartPr/>
                <p14:nvPr/>
              </p14:nvContentPartPr>
              <p14:xfrm>
                <a:off x="8235562" y="6356037"/>
                <a:ext cx="19440" cy="76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9C65C6-9A7E-56B4-5EEE-FB0F4F0D4A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26562" y="6347397"/>
                  <a:ext cx="3708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B84B35-7022-10C2-76FF-2204055D77E3}"/>
              </a:ext>
            </a:extLst>
          </p:cNvPr>
          <p:cNvGrpSpPr/>
          <p:nvPr/>
        </p:nvGrpSpPr>
        <p:grpSpPr>
          <a:xfrm>
            <a:off x="8542282" y="5909277"/>
            <a:ext cx="337680" cy="553680"/>
            <a:chOff x="8542282" y="5909277"/>
            <a:chExt cx="337680" cy="55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6E4F63-8BDD-CBB2-9D39-77984852BDB3}"/>
                    </a:ext>
                  </a:extLst>
                </p14:cNvPr>
                <p14:cNvContentPartPr/>
                <p14:nvPr/>
              </p14:nvContentPartPr>
              <p14:xfrm>
                <a:off x="8542282" y="5909277"/>
                <a:ext cx="110520" cy="55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6E4F63-8BDD-CBB2-9D39-77984852BDB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33642" y="5900277"/>
                  <a:ext cx="1281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F53886-5BA2-D378-844D-4969FE4F4A07}"/>
                    </a:ext>
                  </a:extLst>
                </p14:cNvPr>
                <p14:cNvContentPartPr/>
                <p14:nvPr/>
              </p14:nvContentPartPr>
              <p14:xfrm>
                <a:off x="8673322" y="6324717"/>
                <a:ext cx="134280" cy="9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F53886-5BA2-D378-844D-4969FE4F4A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64682" y="6316077"/>
                  <a:ext cx="151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8A537D1-AC4C-B3FB-7D28-953C939DDD0F}"/>
                    </a:ext>
                  </a:extLst>
                </p14:cNvPr>
                <p14:cNvContentPartPr/>
                <p14:nvPr/>
              </p14:nvContentPartPr>
              <p14:xfrm>
                <a:off x="8705002" y="6312837"/>
                <a:ext cx="174960" cy="138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8A537D1-AC4C-B3FB-7D28-953C939DDD0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96362" y="6304197"/>
                  <a:ext cx="192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67138DE-67A0-8713-A71B-03841394EB44}"/>
                    </a:ext>
                  </a:extLst>
                </p14:cNvPr>
                <p14:cNvContentPartPr/>
                <p14:nvPr/>
              </p14:nvContentPartPr>
              <p14:xfrm>
                <a:off x="8757922" y="6319677"/>
                <a:ext cx="43560" cy="5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67138DE-67A0-8713-A71B-03841394EB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48922" y="6311037"/>
                  <a:ext cx="61200" cy="2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F520870-208E-1EA8-FE58-85942CF4C1A4}"/>
                  </a:ext>
                </a:extLst>
              </p14:cNvPr>
              <p14:cNvContentPartPr/>
              <p14:nvPr/>
            </p14:nvContentPartPr>
            <p14:xfrm>
              <a:off x="8243482" y="6188277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F520870-208E-1EA8-FE58-85942CF4C1A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34482" y="617963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24932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223D-FE60-A04D-F407-761797B6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fix it again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77601-F695-5B73-F6E6-CE0A99D319E6}"/>
              </a:ext>
            </a:extLst>
          </p:cNvPr>
          <p:cNvSpPr txBox="1"/>
          <p:nvPr/>
        </p:nvSpPr>
        <p:spPr>
          <a:xfrm>
            <a:off x="479376" y="1772816"/>
            <a:ext cx="946445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1) Make the class immutable – get rid of the setters  - still going to have height and width in the square.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760A9-D210-45AB-41C9-CE9BC8D99442}"/>
              </a:ext>
            </a:extLst>
          </p:cNvPr>
          <p:cNvSpPr txBox="1"/>
          <p:nvPr/>
        </p:nvSpPr>
        <p:spPr>
          <a:xfrm>
            <a:off x="479376" y="2330998"/>
            <a:ext cx="63898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2) Have Rectangle derive from Square… what to call the other side?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ADAB2-4872-037E-E8C0-C2190053F7D4}"/>
              </a:ext>
            </a:extLst>
          </p:cNvPr>
          <p:cNvSpPr txBox="1"/>
          <p:nvPr/>
        </p:nvSpPr>
        <p:spPr>
          <a:xfrm>
            <a:off x="479376" y="2893469"/>
            <a:ext cx="1137734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3) Treat them as completely different types and never try to pass a Square into something that expects a Rectangle? But surely a square ”is a” rectangle?</a:t>
            </a:r>
            <a:br>
              <a:rPr lang="en-US" sz="1600" dirty="0">
                <a:solidFill>
                  <a:schemeClr val="tx2"/>
                </a:solidFill>
              </a:rPr>
            </a:b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Trouble is this Rectangle class represents a Rectangle but it is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NOT</a:t>
            </a: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 a rectangle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665FE-BA6D-B84A-27FE-A682DD31AA78}"/>
              </a:ext>
            </a:extLst>
          </p:cNvPr>
          <p:cNvSpPr txBox="1"/>
          <p:nvPr/>
        </p:nvSpPr>
        <p:spPr>
          <a:xfrm>
            <a:off x="487057" y="4797152"/>
            <a:ext cx="11216532" cy="313932"/>
          </a:xfrm>
          <a:prstGeom prst="rect">
            <a:avLst/>
          </a:prstGeom>
          <a:solidFill>
            <a:srgbClr val="FF85FF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This is the problem with representatives – they don’t necessarily have the same relationships of the things they represent.</a:t>
            </a:r>
          </a:p>
        </p:txBody>
      </p:sp>
    </p:spTree>
    <p:extLst>
      <p:ext uri="{BB962C8B-B14F-4D97-AF65-F5344CB8AC3E}">
        <p14:creationId xmlns:p14="http://schemas.microsoft.com/office/powerpoint/2010/main" val="32590675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702A-78CB-9F2F-8664-71F63483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subclasses should do what the caller expects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45403-8543-E042-6FF1-6AB1DB65E716}"/>
              </a:ext>
            </a:extLst>
          </p:cNvPr>
          <p:cNvSpPr txBox="1"/>
          <p:nvPr/>
        </p:nvSpPr>
        <p:spPr>
          <a:xfrm>
            <a:off x="6456040" y="1371600"/>
            <a:ext cx="4392488" cy="3416320"/>
          </a:xfrm>
          <a:prstGeom prst="rect">
            <a:avLst/>
          </a:prstGeom>
          <a:noFill/>
          <a:ln>
            <a:solidFill>
              <a:srgbClr val="D883FF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1 </a:t>
            </a:r>
            <a:r>
              <a:rPr lang="en-GB" dirty="0">
                <a:solidFill>
                  <a:srgbClr val="008000"/>
                </a:solidFill>
                <a:effectLst/>
                <a:latin typeface="Helvetica" pitchFamily="2" charset="0"/>
              </a:rPr>
              <a:t>class </a:t>
            </a:r>
            <a:r>
              <a:rPr lang="en-GB" dirty="0" err="1">
                <a:solidFill>
                  <a:srgbClr val="0000FF"/>
                </a:solidFill>
                <a:effectLst/>
                <a:latin typeface="Helvetica" pitchFamily="2" charset="0"/>
              </a:rPr>
              <a:t>CardDealer</a:t>
            </a:r>
            <a:r>
              <a:rPr lang="en-GB" dirty="0">
                <a:solidFill>
                  <a:srgbClr val="0000FF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008000"/>
                </a:solidFill>
                <a:effectLst/>
                <a:latin typeface="Helvetica" pitchFamily="2" charset="0"/>
              </a:rPr>
              <a:t>implements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Shape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{</a:t>
            </a:r>
            <a:endParaRPr lang="en-GB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2   </a:t>
            </a:r>
            <a:r>
              <a:rPr lang="en-GB" dirty="0">
                <a:solidFill>
                  <a:srgbClr val="008000"/>
                </a:solidFill>
                <a:effectLst/>
                <a:latin typeface="Helvetica" pitchFamily="2" charset="0"/>
              </a:rPr>
              <a:t>private final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Deck cards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;</a:t>
            </a:r>
            <a:endParaRPr lang="en-GB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3</a:t>
            </a: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4   </a:t>
            </a:r>
            <a:r>
              <a:rPr lang="en-GB" dirty="0" err="1">
                <a:effectLst/>
                <a:latin typeface="Helvetica" pitchFamily="2" charset="0"/>
              </a:rPr>
              <a:t>CardDealer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( </a:t>
            </a:r>
            <a:r>
              <a:rPr lang="en-GB" dirty="0">
                <a:solidFill>
                  <a:srgbClr val="008000"/>
                </a:solidFill>
                <a:effectLst/>
                <a:latin typeface="Helvetica" pitchFamily="2" charset="0"/>
              </a:rPr>
              <a:t>final </a:t>
            </a:r>
            <a:r>
              <a:rPr lang="en-GB" dirty="0">
                <a:effectLst/>
                <a:latin typeface="Helvetica" pitchFamily="2" charset="0"/>
              </a:rPr>
              <a:t>Deck cards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) {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5     </a:t>
            </a:r>
            <a:r>
              <a:rPr lang="en-GB" dirty="0" err="1">
                <a:solidFill>
                  <a:srgbClr val="008000"/>
                </a:solidFill>
                <a:effectLst/>
                <a:latin typeface="Helvetica" pitchFamily="2" charset="0"/>
              </a:rPr>
              <a:t>this</a:t>
            </a:r>
            <a:r>
              <a:rPr lang="en-GB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dirty="0" err="1">
                <a:solidFill>
                  <a:srgbClr val="7D8F29"/>
                </a:solidFill>
                <a:effectLst/>
                <a:latin typeface="Helvetica" pitchFamily="2" charset="0"/>
              </a:rPr>
              <a:t>cards</a:t>
            </a:r>
            <a:r>
              <a:rPr lang="en-GB" dirty="0">
                <a:solidFill>
                  <a:srgbClr val="7D8F29"/>
                </a:solidFill>
                <a:effectLst/>
                <a:latin typeface="Helvetica" pitchFamily="2" charset="0"/>
              </a:rPr>
              <a:t>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= </a:t>
            </a:r>
            <a:r>
              <a:rPr lang="en-GB" dirty="0">
                <a:solidFill>
                  <a:srgbClr val="000000"/>
                </a:solidFill>
                <a:effectLst/>
                <a:latin typeface="Helvetica" pitchFamily="2" charset="0"/>
              </a:rPr>
              <a:t>cards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;</a:t>
            </a:r>
            <a:endParaRPr lang="en-GB" dirty="0">
              <a:solidFill>
                <a:srgbClr val="7D8F29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6  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dirty="0">
              <a:solidFill>
                <a:srgbClr val="80808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7</a:t>
            </a: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8   </a:t>
            </a:r>
            <a:r>
              <a:rPr lang="en-GB" dirty="0">
                <a:solidFill>
                  <a:srgbClr val="008000"/>
                </a:solidFill>
                <a:effectLst/>
                <a:latin typeface="Helvetica" pitchFamily="2" charset="0"/>
              </a:rPr>
              <a:t>public </a:t>
            </a:r>
            <a:r>
              <a:rPr lang="en-GB" dirty="0">
                <a:solidFill>
                  <a:srgbClr val="B10040"/>
                </a:solidFill>
                <a:effectLst/>
                <a:latin typeface="Helvetica" pitchFamily="2" charset="0"/>
              </a:rPr>
              <a:t>void </a:t>
            </a:r>
            <a:r>
              <a:rPr lang="en-GB" dirty="0">
                <a:solidFill>
                  <a:srgbClr val="0000FF"/>
                </a:solidFill>
                <a:effectLst/>
                <a:latin typeface="Helvetica" pitchFamily="2" charset="0"/>
              </a:rPr>
              <a:t>draw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() {</a:t>
            </a:r>
            <a:endParaRPr lang="en-GB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9     </a:t>
            </a:r>
            <a:r>
              <a:rPr lang="en-GB" dirty="0">
                <a:effectLst/>
                <a:latin typeface="Helvetica" pitchFamily="2" charset="0"/>
              </a:rPr>
              <a:t>Card next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= </a:t>
            </a:r>
            <a:r>
              <a:rPr lang="en-GB" dirty="0" err="1">
                <a:effectLst/>
                <a:latin typeface="Helvetica" pitchFamily="2" charset="0"/>
              </a:rPr>
              <a:t>cards</a:t>
            </a:r>
            <a:r>
              <a:rPr lang="en-GB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dirty="0" err="1">
                <a:solidFill>
                  <a:srgbClr val="7D8F29"/>
                </a:solidFill>
                <a:effectLst/>
                <a:latin typeface="Helvetica" pitchFamily="2" charset="0"/>
              </a:rPr>
              <a:t>next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();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10    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System</a:t>
            </a:r>
            <a:r>
              <a:rPr lang="en-GB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dirty="0" err="1">
                <a:solidFill>
                  <a:srgbClr val="7D8F29"/>
                </a:solidFill>
                <a:effectLst/>
                <a:latin typeface="Helvetica" pitchFamily="2" charset="0"/>
              </a:rPr>
              <a:t>out</a:t>
            </a:r>
            <a:r>
              <a:rPr lang="en-GB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dirty="0" err="1">
                <a:solidFill>
                  <a:srgbClr val="7D8F29"/>
                </a:solidFill>
                <a:effectLst/>
                <a:latin typeface="Helvetica" pitchFamily="2" charset="0"/>
              </a:rPr>
              <a:t>println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effectLst/>
                <a:latin typeface="Helvetica" pitchFamily="2" charset="0"/>
              </a:rPr>
              <a:t>next</a:t>
            </a:r>
            <a:r>
              <a:rPr lang="en-GB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dirty="0" err="1">
                <a:solidFill>
                  <a:srgbClr val="7D8F29"/>
                </a:solidFill>
                <a:effectLst/>
                <a:latin typeface="Helvetica" pitchFamily="2" charset="0"/>
              </a:rPr>
              <a:t>asText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());</a:t>
            </a:r>
            <a:endParaRPr lang="en-GB" dirty="0">
              <a:solidFill>
                <a:srgbClr val="7D8F29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11  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dirty="0">
              <a:solidFill>
                <a:srgbClr val="808080"/>
              </a:solidFill>
              <a:effectLst/>
              <a:latin typeface="Helvetica" pitchFamily="2" charset="0"/>
            </a:endParaRPr>
          </a:p>
          <a:p>
            <a:r>
              <a:rPr lang="en-GB" dirty="0">
                <a:solidFill>
                  <a:srgbClr val="808080"/>
                </a:solidFill>
                <a:effectLst/>
                <a:latin typeface="Helvetica" pitchFamily="2" charset="0"/>
              </a:rPr>
              <a:t>12 </a:t>
            </a:r>
            <a:r>
              <a:rPr lang="en-GB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dirty="0">
              <a:solidFill>
                <a:srgbClr val="80808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4304B-1A2A-14BF-886C-D0CBAD699197}"/>
              </a:ext>
            </a:extLst>
          </p:cNvPr>
          <p:cNvSpPr txBox="1"/>
          <p:nvPr/>
        </p:nvSpPr>
        <p:spPr>
          <a:xfrm>
            <a:off x="345706" y="1371600"/>
            <a:ext cx="4213013" cy="2862322"/>
          </a:xfrm>
          <a:prstGeom prst="rect">
            <a:avLst/>
          </a:prstGeom>
          <a:noFill/>
          <a:ln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1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interface </a:t>
            </a:r>
            <a:r>
              <a:rPr lang="en-GB" sz="2000" dirty="0">
                <a:solidFill>
                  <a:srgbClr val="0000FF"/>
                </a:solidFill>
                <a:effectLst/>
                <a:latin typeface="Helvetica" pitchFamily="2" charset="0"/>
              </a:rPr>
              <a:t>Shape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{</a:t>
            </a:r>
            <a:endParaRPr lang="en-GB" sz="2000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2   </a:t>
            </a:r>
            <a:r>
              <a:rPr lang="en-GB" sz="2000" dirty="0">
                <a:solidFill>
                  <a:srgbClr val="B10040"/>
                </a:solidFill>
                <a:effectLst/>
                <a:latin typeface="Helvetica" pitchFamily="2" charset="0"/>
              </a:rPr>
              <a:t>void </a:t>
            </a:r>
            <a:r>
              <a:rPr lang="en-GB" sz="2000" dirty="0">
                <a:solidFill>
                  <a:srgbClr val="0000FF"/>
                </a:solidFill>
                <a:effectLst/>
                <a:latin typeface="Helvetica" pitchFamily="2" charset="0"/>
              </a:rPr>
              <a:t>draw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();</a:t>
            </a:r>
            <a:endParaRPr lang="en-GB" sz="2000" dirty="0">
              <a:solidFill>
                <a:srgbClr val="B1004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3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sz="2000" dirty="0">
              <a:solidFill>
                <a:srgbClr val="80808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4</a:t>
            </a: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5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class </a:t>
            </a:r>
            <a:r>
              <a:rPr lang="en-GB" sz="2000" dirty="0">
                <a:solidFill>
                  <a:srgbClr val="0000FF"/>
                </a:solidFill>
                <a:effectLst/>
                <a:latin typeface="Helvetica" pitchFamily="2" charset="0"/>
              </a:rPr>
              <a:t>Circle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implements </a:t>
            </a:r>
            <a:r>
              <a:rPr lang="en-GB" sz="2000" dirty="0">
                <a:solidFill>
                  <a:srgbClr val="000000"/>
                </a:solidFill>
                <a:effectLst/>
                <a:latin typeface="Helvetica" pitchFamily="2" charset="0"/>
              </a:rPr>
              <a:t>Shape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{</a:t>
            </a:r>
            <a:endParaRPr lang="en-GB" sz="2000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6  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public </a:t>
            </a:r>
            <a:r>
              <a:rPr lang="en-GB" sz="2000" dirty="0">
                <a:solidFill>
                  <a:srgbClr val="B10040"/>
                </a:solidFill>
                <a:effectLst/>
                <a:latin typeface="Helvetica" pitchFamily="2" charset="0"/>
              </a:rPr>
              <a:t>void </a:t>
            </a:r>
            <a:r>
              <a:rPr lang="en-GB" sz="2000" dirty="0">
                <a:solidFill>
                  <a:srgbClr val="0000FF"/>
                </a:solidFill>
                <a:effectLst/>
                <a:latin typeface="Helvetica" pitchFamily="2" charset="0"/>
              </a:rPr>
              <a:t>draw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() {</a:t>
            </a:r>
            <a:endParaRPr lang="en-GB" sz="2000" dirty="0">
              <a:solidFill>
                <a:srgbClr val="00800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7 </a:t>
            </a:r>
            <a:r>
              <a:rPr lang="en-GB" sz="2000" dirty="0">
                <a:solidFill>
                  <a:srgbClr val="808080"/>
                </a:solidFill>
                <a:latin typeface="Helvetica" pitchFamily="2" charset="0"/>
              </a:rPr>
              <a:t>    </a:t>
            </a:r>
            <a:r>
              <a:rPr lang="en-GB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System</a:t>
            </a:r>
            <a:r>
              <a:rPr lang="en-GB" sz="2000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sz="2000" dirty="0" err="1">
                <a:solidFill>
                  <a:srgbClr val="7D8F29"/>
                </a:solidFill>
                <a:effectLst/>
                <a:latin typeface="Helvetica" pitchFamily="2" charset="0"/>
              </a:rPr>
              <a:t>out</a:t>
            </a:r>
            <a:r>
              <a:rPr lang="en-GB" sz="2000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sz="2000" dirty="0" err="1">
                <a:solidFill>
                  <a:srgbClr val="7D8F29"/>
                </a:solidFill>
                <a:effectLst/>
                <a:latin typeface="Helvetica" pitchFamily="2" charset="0"/>
              </a:rPr>
              <a:t>println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</a:t>
            </a:r>
            <a:r>
              <a:rPr lang="en-GB" sz="2000" dirty="0">
                <a:solidFill>
                  <a:srgbClr val="BB2121"/>
                </a:solidFill>
                <a:effectLst/>
                <a:latin typeface="Helvetica" pitchFamily="2" charset="0"/>
              </a:rPr>
              <a:t>"I'm round"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);</a:t>
            </a:r>
            <a:endParaRPr lang="en-GB" sz="2000" dirty="0">
              <a:solidFill>
                <a:srgbClr val="BB2121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8  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sz="2000" dirty="0">
              <a:solidFill>
                <a:srgbClr val="808080"/>
              </a:solidFill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9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}</a:t>
            </a:r>
            <a:endParaRPr lang="en-GB" sz="2000" dirty="0">
              <a:solidFill>
                <a:srgbClr val="808080"/>
              </a:solidFill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C4478-12A3-E095-446C-B98676F34272}"/>
              </a:ext>
            </a:extLst>
          </p:cNvPr>
          <p:cNvSpPr txBox="1"/>
          <p:nvPr/>
        </p:nvSpPr>
        <p:spPr>
          <a:xfrm>
            <a:off x="2074127" y="5363737"/>
            <a:ext cx="755367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1 </a:t>
            </a:r>
            <a:r>
              <a:rPr lang="en-GB" sz="2000" dirty="0">
                <a:effectLst/>
                <a:latin typeface="Helvetica" pitchFamily="2" charset="0"/>
              </a:rPr>
              <a:t>List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&lt;</a:t>
            </a:r>
            <a:r>
              <a:rPr lang="en-GB" sz="2000" dirty="0">
                <a:effectLst/>
                <a:latin typeface="Helvetica" pitchFamily="2" charset="0"/>
              </a:rPr>
              <a:t>Shape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&gt; </a:t>
            </a:r>
            <a:r>
              <a:rPr lang="en-GB" sz="2000" dirty="0">
                <a:effectLst/>
                <a:latin typeface="Helvetica" pitchFamily="2" charset="0"/>
              </a:rPr>
              <a:t>shapes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= </a:t>
            </a:r>
            <a:r>
              <a:rPr lang="en-GB" sz="2000" dirty="0" err="1">
                <a:effectLst/>
                <a:latin typeface="Helvetica" pitchFamily="2" charset="0"/>
              </a:rPr>
              <a:t>List</a:t>
            </a:r>
            <a:r>
              <a:rPr lang="en-GB" sz="2000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sz="2000" dirty="0" err="1">
                <a:solidFill>
                  <a:srgbClr val="7D8F29"/>
                </a:solidFill>
                <a:effectLst/>
                <a:latin typeface="Helvetica" pitchFamily="2" charset="0"/>
              </a:rPr>
              <a:t>of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new </a:t>
            </a:r>
            <a:r>
              <a:rPr lang="en-GB" sz="2000" dirty="0">
                <a:effectLst/>
                <a:latin typeface="Helvetica" pitchFamily="2" charset="0"/>
              </a:rPr>
              <a:t>Circle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(), </a:t>
            </a:r>
            <a:r>
              <a:rPr lang="en-GB" sz="2000" dirty="0">
                <a:solidFill>
                  <a:srgbClr val="008000"/>
                </a:solidFill>
                <a:effectLst/>
                <a:latin typeface="Helvetica" pitchFamily="2" charset="0"/>
              </a:rPr>
              <a:t>new </a:t>
            </a:r>
            <a:r>
              <a:rPr lang="en-GB" sz="2000" dirty="0" err="1">
                <a:effectLst/>
                <a:latin typeface="Helvetica" pitchFamily="2" charset="0"/>
              </a:rPr>
              <a:t>CardDealer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());</a:t>
            </a:r>
            <a:endParaRPr lang="en-GB" sz="2000" dirty="0">
              <a:effectLst/>
              <a:latin typeface="Helvetica" pitchFamily="2" charset="0"/>
            </a:endParaRPr>
          </a:p>
          <a:p>
            <a:r>
              <a:rPr lang="en-GB" sz="2000" dirty="0">
                <a:solidFill>
                  <a:srgbClr val="808080"/>
                </a:solidFill>
                <a:effectLst/>
                <a:latin typeface="Helvetica" pitchFamily="2" charset="0"/>
              </a:rPr>
              <a:t>2 </a:t>
            </a:r>
            <a:r>
              <a:rPr lang="en-GB" sz="2000" dirty="0" err="1">
                <a:effectLst/>
                <a:latin typeface="Helvetica" pitchFamily="2" charset="0"/>
              </a:rPr>
              <a:t>shapes</a:t>
            </a:r>
            <a:r>
              <a:rPr lang="en-GB" sz="2000" dirty="0" err="1">
                <a:solidFill>
                  <a:srgbClr val="666666"/>
                </a:solidFill>
                <a:effectLst/>
                <a:latin typeface="Helvetica" pitchFamily="2" charset="0"/>
              </a:rPr>
              <a:t>.</a:t>
            </a:r>
            <a:r>
              <a:rPr lang="en-GB" sz="2000" dirty="0" err="1">
                <a:solidFill>
                  <a:srgbClr val="7D8F29"/>
                </a:solidFill>
                <a:effectLst/>
                <a:latin typeface="Helvetica" pitchFamily="2" charset="0"/>
              </a:rPr>
              <a:t>forEach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( </a:t>
            </a:r>
            <a:r>
              <a:rPr lang="en-GB" sz="2000" dirty="0">
                <a:effectLst/>
                <a:latin typeface="Helvetica" pitchFamily="2" charset="0"/>
              </a:rPr>
              <a:t>Shape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::</a:t>
            </a:r>
            <a:r>
              <a:rPr lang="en-GB" sz="2000" dirty="0">
                <a:effectLst/>
                <a:latin typeface="Helvetica" pitchFamily="2" charset="0"/>
              </a:rPr>
              <a:t>draw </a:t>
            </a:r>
            <a:r>
              <a:rPr lang="en-GB" sz="2000" dirty="0">
                <a:solidFill>
                  <a:srgbClr val="666666"/>
                </a:solidFill>
                <a:effectLst/>
                <a:latin typeface="Helvetica" pitchFamily="2" charset="0"/>
              </a:rPr>
              <a:t>);</a:t>
            </a:r>
            <a:endParaRPr lang="en-GB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3161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19042</TotalTime>
  <Words>1167</Words>
  <Application>Microsoft Macintosh PowerPoint</Application>
  <PresentationFormat>Widescreen</PresentationFormat>
  <Paragraphs>78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Helvetica</vt:lpstr>
      <vt:lpstr>DFS</vt:lpstr>
      <vt:lpstr>11 – Clean Code – Liskov Substitution Principle (LSP)</vt:lpstr>
      <vt:lpstr>Object Orientated Design is all about Dependency Management</vt:lpstr>
      <vt:lpstr>What is a type?</vt:lpstr>
      <vt:lpstr>Liskov Substitution Principle</vt:lpstr>
      <vt:lpstr>Rectangle</vt:lpstr>
      <vt:lpstr>Refused Bequest</vt:lpstr>
      <vt:lpstr>Let’s fix it</vt:lpstr>
      <vt:lpstr>Lets fix it again</vt:lpstr>
      <vt:lpstr>The subclasses should do what the caller expects</vt:lpstr>
      <vt:lpstr>Consider Integer</vt:lpstr>
      <vt:lpstr>How to spot LSP Violations</vt:lpstr>
      <vt:lpstr>Lists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60</cp:revision>
  <dcterms:created xsi:type="dcterms:W3CDTF">2022-08-24T15:23:13Z</dcterms:created>
  <dcterms:modified xsi:type="dcterms:W3CDTF">2022-11-09T06:57:17Z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